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7" r:id="rId3"/>
    <p:sldId id="258" r:id="rId4"/>
    <p:sldId id="319" r:id="rId5"/>
    <p:sldId id="324" r:id="rId6"/>
    <p:sldId id="320" r:id="rId7"/>
    <p:sldId id="281" r:id="rId8"/>
    <p:sldId id="327" r:id="rId9"/>
    <p:sldId id="330" r:id="rId10"/>
    <p:sldId id="303" r:id="rId11"/>
    <p:sldId id="279" r:id="rId12"/>
    <p:sldId id="326" r:id="rId13"/>
    <p:sldId id="329" r:id="rId14"/>
    <p:sldId id="286" r:id="rId15"/>
    <p:sldId id="292" r:id="rId16"/>
    <p:sldId id="328" r:id="rId17"/>
    <p:sldId id="296" r:id="rId18"/>
    <p:sldId id="309" r:id="rId19"/>
    <p:sldId id="311" r:id="rId20"/>
    <p:sldId id="323" r:id="rId21"/>
    <p:sldId id="291" r:id="rId22"/>
    <p:sldId id="322" r:id="rId23"/>
    <p:sldId id="315" r:id="rId24"/>
    <p:sldId id="331" r:id="rId25"/>
    <p:sldId id="316" r:id="rId26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064" autoAdjust="0"/>
    <p:restoredTop sz="98003" autoAdjust="0"/>
  </p:normalViewPr>
  <p:slideViewPr>
    <p:cSldViewPr>
      <p:cViewPr>
        <p:scale>
          <a:sx n="100" d="100"/>
          <a:sy n="100" d="100"/>
        </p:scale>
        <p:origin x="-98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solidFill>
                  <a:schemeClr val="tx2"/>
                </a:solidFill>
              </a:defRPr>
            </a:pPr>
            <a:r>
              <a:rPr lang="ru-RU" sz="2400" u="none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u="none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1461634814926246E-2"/>
          <c:y val="2.6641419687218216E-2"/>
        </c:manualLayout>
      </c:layout>
      <c:overlay val="0"/>
      <c:spPr>
        <a:noFill/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41070325593107"/>
          <c:y val="0.10601203040931961"/>
          <c:w val="0.5905129933082689"/>
          <c:h val="0.752443496646252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ЖИТЕЛИ РАЙОНА СТРОГИНО</c:v>
                </c:pt>
              </c:strCache>
            </c:strRef>
          </c:tx>
          <c:explosion val="21"/>
          <c:dPt>
            <c:idx val="1"/>
            <c:bubble3D val="0"/>
            <c:explosion val="25"/>
          </c:dPt>
          <c:dLbls>
            <c:dLbl>
              <c:idx val="0"/>
              <c:layout>
                <c:manualLayout>
                  <c:x val="4.3376032246742843E-2"/>
                  <c:y val="2.715918469376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604102637409759E-2"/>
                  <c:y val="-0.20684209690986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жители пенсионного возраста</c:v>
                </c:pt>
                <c:pt idx="1">
                  <c:v>взрослое население </c:v>
                </c:pt>
                <c:pt idx="2">
                  <c:v>дети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35471</c:v>
                </c:pt>
                <c:pt idx="1">
                  <c:v>55515</c:v>
                </c:pt>
                <c:pt idx="2">
                  <c:v>19585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3238481309027281"/>
          <c:y val="2.8028030555527505E-2"/>
          <c:w val="0.19404162011689971"/>
          <c:h val="0.97197196944447251"/>
        </c:manualLayout>
      </c:layout>
      <c:overlay val="0"/>
      <c:spPr>
        <a:noFill/>
      </c:spPr>
      <c:txPr>
        <a:bodyPr/>
        <a:lstStyle/>
        <a:p>
          <a:pPr>
            <a:defRPr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0.24130518187409794"/>
          <c:w val="0.49119361815884127"/>
          <c:h val="0.724664600169298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фонд "Дом на пути"</c:v>
                </c:pt>
                <c:pt idx="1">
                  <c:v>Метро "Кэш &amp; Кэрри"</c:v>
                </c:pt>
                <c:pt idx="2">
                  <c:v>Предприятия потребительского рынка</c:v>
                </c:pt>
                <c:pt idx="3">
                  <c:v>ООО "Астом"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909485272674253"/>
          <c:y val="0.10419019895619552"/>
          <c:w val="0.43164588801399817"/>
          <c:h val="0.84421151351647616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96168846736327"/>
          <c:y val="5.4466955127022106E-2"/>
          <c:w val="0.76893563970475021"/>
          <c:h val="0.787095160040131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412971658119579E-3"/>
                  <c:y val="-2.1307366308859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70990552707187E-3"/>
                  <c:y val="-1.3317103943037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354952763533094E-3"/>
                  <c:y val="-3.4624470251896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СОЦИАЛЬНОЕ ОБСЛУЖИВАНИЕ НА ДОМУ</c:v>
                </c:pt>
                <c:pt idx="1">
                  <c:v>ОТДЕЛЕНИЕ СРОЧНОГО СОЦИАЛЬНОГО ОБСЛУЖИВАНИЯ</c:v>
                </c:pt>
                <c:pt idx="2">
                  <c:v>ОТДЕЛЕНИЕ ДНЕВНОГО ПРЕБЫВАНИЯ</c:v>
                </c:pt>
                <c:pt idx="3">
                  <c:v>СЕКТОР ОКАЗАНИЯ РАЗОВЫХ УСЛУГ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960</c:v>
                </c:pt>
                <c:pt idx="1">
                  <c:v>8198</c:v>
                </c:pt>
                <c:pt idx="2">
                  <c:v>330</c:v>
                </c:pt>
                <c:pt idx="3">
                  <c:v>805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3317103943037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2669E-3"/>
                  <c:y val="-1.864394552025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1307366308859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СОЦИАЛЬНОЕ ОБСЛУЖИВАНИЕ НА ДОМУ</c:v>
                </c:pt>
                <c:pt idx="1">
                  <c:v>ОТДЕЛЕНИЕ СРОЧНОГО СОЦИАЛЬНОГО ОБСЛУЖИВАНИЯ</c:v>
                </c:pt>
                <c:pt idx="2">
                  <c:v>ОТДЕЛЕНИЕ ДНЕВНОГО ПРЕБЫВАНИЯ</c:v>
                </c:pt>
                <c:pt idx="3">
                  <c:v>СЕКТОР ОКАЗАНИЯ РАЗОВЫХ УСЛУГ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1037</c:v>
                </c:pt>
                <c:pt idx="1">
                  <c:v>9934</c:v>
                </c:pt>
                <c:pt idx="2">
                  <c:v>660</c:v>
                </c:pt>
                <c:pt idx="3">
                  <c:v>1709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944832"/>
        <c:axId val="91946368"/>
        <c:axId val="91922880"/>
      </c:bar3DChart>
      <c:catAx>
        <c:axId val="9194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946368"/>
        <c:crosses val="autoZero"/>
        <c:auto val="1"/>
        <c:lblAlgn val="ctr"/>
        <c:lblOffset val="100"/>
        <c:noMultiLvlLbl val="0"/>
      </c:catAx>
      <c:valAx>
        <c:axId val="9194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944832"/>
        <c:crosses val="autoZero"/>
        <c:crossBetween val="between"/>
      </c:valAx>
      <c:serAx>
        <c:axId val="91922880"/>
        <c:scaling>
          <c:orientation val="minMax"/>
        </c:scaling>
        <c:delete val="1"/>
        <c:axPos val="b"/>
        <c:majorTickMark val="out"/>
        <c:minorTickMark val="none"/>
        <c:tickLblPos val="nextTo"/>
        <c:crossAx val="91946368"/>
        <c:crosses val="autoZero"/>
      </c:serAx>
    </c:plotArea>
    <c:legend>
      <c:legendPos val="r"/>
      <c:layout>
        <c:manualLayout>
          <c:xMode val="edge"/>
          <c:yMode val="edge"/>
          <c:x val="0.88046349369844013"/>
          <c:y val="0.39162289149349544"/>
          <c:w val="9.6801987888285312E-2"/>
          <c:h val="0.288666578305410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47200653973973"/>
          <c:y val="5.7742821749949248E-2"/>
          <c:w val="0.66246360143797478"/>
          <c:h val="0.358649796640709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обратилось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0570671671541698E-2"/>
                  <c:y val="3.3263967919915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ПРОДОВОЛЬСТВЕННЫЙ СЕРТИФИКАТ</c:v>
                </c:pt>
                <c:pt idx="1">
                  <c:v>ВЕЩЕВАЯ ПОМОЩЬ</c:v>
                </c:pt>
                <c:pt idx="2">
                  <c:v>ГОРЯЧЕЕ ПИТАНИЕ</c:v>
                </c:pt>
                <c:pt idx="3">
                  <c:v>ПРОДУКТОВЫЕ НАБОРЫ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3312</c:v>
                </c:pt>
                <c:pt idx="1">
                  <c:v>540</c:v>
                </c:pt>
                <c:pt idx="2">
                  <c:v>94</c:v>
                </c:pt>
                <c:pt idx="3">
                  <c:v>197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признано нуждающимися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3392700182813E-2"/>
                  <c:y val="-3.3263967919915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5706716715417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ПРОДОВОЛЬСТВЕННЫЙ СЕРТИФИКАТ</c:v>
                </c:pt>
                <c:pt idx="1">
                  <c:v>ВЕЩЕВАЯ ПОМОЩЬ</c:v>
                </c:pt>
                <c:pt idx="2">
                  <c:v>ГОРЯЧЕЕ ПИТАНИЕ</c:v>
                </c:pt>
                <c:pt idx="3">
                  <c:v>ПРОДУКТОВЫЕ НАБОРЫ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3234</c:v>
                </c:pt>
                <c:pt idx="1">
                  <c:v>517</c:v>
                </c:pt>
                <c:pt idx="2">
                  <c:v>92</c:v>
                </c:pt>
                <c:pt idx="3">
                  <c:v>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180096"/>
        <c:axId val="94182784"/>
        <c:axId val="0"/>
      </c:bar3DChart>
      <c:catAx>
        <c:axId val="94180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380000"/>
          <a:lstStyle/>
          <a:p>
            <a:pPr>
              <a:defRPr sz="1200">
                <a:latin typeface="Corbel" pitchFamily="34" charset="0"/>
                <a:cs typeface="Times New Roman" pitchFamily="18" charset="0"/>
              </a:defRPr>
            </a:pPr>
            <a:endParaRPr lang="ru-RU"/>
          </a:p>
        </c:txPr>
        <c:crossAx val="94182784"/>
        <c:crosses val="autoZero"/>
        <c:auto val="1"/>
        <c:lblAlgn val="ctr"/>
        <c:lblOffset val="100"/>
        <c:noMultiLvlLbl val="0"/>
      </c:catAx>
      <c:valAx>
        <c:axId val="94182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418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 ЧЕЛОВЕК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39537539982691"/>
          <c:y val="0.15478125000000001"/>
          <c:w val="0.67503580139777231"/>
          <c:h val="0.329692176867937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ИНВАЛИДЫ ВОВ</c:v>
                </c:pt>
                <c:pt idx="1">
                  <c:v>УЧАСТНИКИ ВОВ</c:v>
                </c:pt>
                <c:pt idx="2">
                  <c:v>ТРУЖЕНИНКИ ТЫЛА</c:v>
                </c:pt>
                <c:pt idx="3">
                  <c:v>ВДОВЫ ИВОВ,УВОВ</c:v>
                </c:pt>
                <c:pt idx="4">
                  <c:v>"ГРУППА РИСКА"</c:v>
                </c:pt>
                <c:pt idx="5">
                  <c:v>ВЕТЕРАНЫ БОЕВЫХ ДЕЙСТВИЙ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</c:v>
                </c:pt>
                <c:pt idx="1">
                  <c:v>188</c:v>
                </c:pt>
                <c:pt idx="2">
                  <c:v>913</c:v>
                </c:pt>
                <c:pt idx="3">
                  <c:v>428</c:v>
                </c:pt>
                <c:pt idx="4">
                  <c:v>1613</c:v>
                </c:pt>
                <c:pt idx="5">
                  <c:v>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476160"/>
        <c:axId val="94477696"/>
        <c:axId val="0"/>
      </c:bar3DChart>
      <c:catAx>
        <c:axId val="94476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477696"/>
        <c:crosses val="autoZero"/>
        <c:auto val="1"/>
        <c:lblAlgn val="ctr"/>
        <c:lblOffset val="100"/>
        <c:noMultiLvlLbl val="0"/>
      </c:catAx>
      <c:valAx>
        <c:axId val="9447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47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16352125749467"/>
          <c:y val="5.1480391067659149E-2"/>
          <c:w val="0.7257351341127386"/>
          <c:h val="0.54760316063394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0203182199223042E-2"/>
                  <c:y val="-2.4087884742316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75974570318632E-3"/>
                  <c:y val="-7.22636542269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ТСР</c:v>
                </c:pt>
                <c:pt idx="1">
                  <c:v>АБСОРБИРУЮЩЕЕ БЕЛЬЕ</c:v>
                </c:pt>
                <c:pt idx="2">
                  <c:v>КОМПЕНСАЦИЯ</c:v>
                </c:pt>
                <c:pt idx="3">
                  <c:v>РЕАБИЛИТАЦИЯ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419</c:v>
                </c:pt>
                <c:pt idx="1">
                  <c:v>729</c:v>
                </c:pt>
                <c:pt idx="2">
                  <c:v>256</c:v>
                </c:pt>
                <c:pt idx="3">
                  <c:v>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779156769541701E-2"/>
                  <c:y val="-1.445273084538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491169484382358E-2"/>
                  <c:y val="-1.2043942371158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91169484382358E-2"/>
                  <c:y val="-1.204394237115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660779656254906E-2"/>
                  <c:y val="-1.445273084538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ТСР</c:v>
                </c:pt>
                <c:pt idx="1">
                  <c:v>АБСОРБИРУЮЩЕЕ БЕЛЬЕ</c:v>
                </c:pt>
                <c:pt idx="2">
                  <c:v>КОМПЕНСАЦИЯ</c:v>
                </c:pt>
                <c:pt idx="3">
                  <c:v>РЕАБИЛИТАЦИЯ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324</c:v>
                </c:pt>
                <c:pt idx="1">
                  <c:v>820</c:v>
                </c:pt>
                <c:pt idx="2">
                  <c:v>242</c:v>
                </c:pt>
                <c:pt idx="3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933632"/>
        <c:axId val="104951808"/>
        <c:axId val="0"/>
      </c:bar3DChart>
      <c:catAx>
        <c:axId val="104933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951808"/>
        <c:crosses val="autoZero"/>
        <c:auto val="1"/>
        <c:lblAlgn val="ctr"/>
        <c:lblOffset val="100"/>
        <c:noMultiLvlLbl val="0"/>
      </c:catAx>
      <c:valAx>
        <c:axId val="10495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93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75198185864638"/>
          <c:y val="0.66487847800861632"/>
          <c:w val="0.18571402012679594"/>
          <c:h val="0.13076286276833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6518885815806"/>
          <c:y val="4.1149851183984912E-2"/>
          <c:w val="0.64994362224860003"/>
          <c:h val="0.37568074518738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ПРОДУКТОВАЯ ПОМОЩЬ</c:v>
                </c:pt>
                <c:pt idx="1">
                  <c:v>БЛАГОТВОРИТЕЛЬНАЯ ПОМОЩЬ</c:v>
                </c:pt>
                <c:pt idx="2">
                  <c:v>БЕСПЛАТНОЕ ПИТАНИЕ</c:v>
                </c:pt>
                <c:pt idx="3">
                  <c:v>ВЕЩЕВАЯ ПОМОЩЬ</c:v>
                </c:pt>
                <c:pt idx="4">
                  <c:v>БЫТОВАЯ ПОМОЩЬ</c:v>
                </c:pt>
                <c:pt idx="5">
                  <c:v>ЮРИДИЧЕСКАЯ ПОМОЩЬ</c:v>
                </c:pt>
                <c:pt idx="6">
                  <c:v>КОНСУЛЬТАЦИЯ СПЕЦИАЛИСТА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3698</c:v>
                </c:pt>
                <c:pt idx="1">
                  <c:v>53</c:v>
                </c:pt>
                <c:pt idx="2">
                  <c:v>304</c:v>
                </c:pt>
                <c:pt idx="3">
                  <c:v>665</c:v>
                </c:pt>
                <c:pt idx="4">
                  <c:v>468</c:v>
                </c:pt>
                <c:pt idx="5">
                  <c:v>170</c:v>
                </c:pt>
                <c:pt idx="6">
                  <c:v>2840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670208"/>
        <c:axId val="112671744"/>
        <c:axId val="0"/>
      </c:bar3DChart>
      <c:catAx>
        <c:axId val="112670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671744"/>
        <c:crosses val="autoZero"/>
        <c:auto val="1"/>
        <c:lblAlgn val="ctr"/>
        <c:lblOffset val="100"/>
        <c:noMultiLvlLbl val="0"/>
      </c:catAx>
      <c:valAx>
        <c:axId val="11267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67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71326407935111"/>
          <c:y val="3.7825573273258153E-2"/>
          <c:w val="0.7647708802172879"/>
          <c:h val="0.326124875670863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9"/>
            <c:invertIfNegative val="0"/>
            <c:bubble3D val="0"/>
            <c:explosion val="27"/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СОДЕЙСТВИЕ В ОФОРМЛЕНИИ ИПР</c:v>
                </c:pt>
                <c:pt idx="1">
                  <c:v>СОПРОВОЖДЕНИЕ В ЛПУ</c:v>
                </c:pt>
                <c:pt idx="2">
                  <c:v>ДОСТАВКА АБСОРБ. БЕЛЬЯ</c:v>
                </c:pt>
                <c:pt idx="3">
                  <c:v>СОПРОВОЖДЕНИЕ НА МЕРОПРИЯТИЕ</c:v>
                </c:pt>
                <c:pt idx="4">
                  <c:v>СОЦИАЛЬНО БЫТОВВЫЕ</c:v>
                </c:pt>
                <c:pt idx="5">
                  <c:v>СБОР ДОКУМЕНТОВ,ОФОРМЛЕНИЕ ЗАЯВЛЕНИЙ</c:v>
                </c:pt>
                <c:pt idx="6">
                  <c:v>СОДЕЙСТВИЕ В ПОЛУЧЕНИИ СПРАВОК</c:v>
                </c:pt>
                <c:pt idx="7">
                  <c:v>ПОДАЧА ЗАЯВЛЕНИЙ</c:v>
                </c:pt>
                <c:pt idx="8">
                  <c:v>"СОЦИАЛЬНОЕ ТАКСИ"</c:v>
                </c:pt>
                <c:pt idx="9">
                  <c:v>СОДЕЙСТВИЕ В ОФОРМЛЕНИИ УСЛУГ ФИЛИАЛА</c:v>
                </c:pt>
                <c:pt idx="10">
                  <c:v>КОНСУЛЬТАЦИИ</c:v>
                </c:pt>
                <c:pt idx="11">
                  <c:v>СОДЕЙСТВИЕ В НАПИСАНИИ ПИСЕМ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28</c:v>
                </c:pt>
                <c:pt idx="1">
                  <c:v>55</c:v>
                </c:pt>
                <c:pt idx="2">
                  <c:v>433</c:v>
                </c:pt>
                <c:pt idx="3">
                  <c:v>21</c:v>
                </c:pt>
                <c:pt idx="4">
                  <c:v>872</c:v>
                </c:pt>
                <c:pt idx="5">
                  <c:v>261</c:v>
                </c:pt>
                <c:pt idx="6">
                  <c:v>210</c:v>
                </c:pt>
                <c:pt idx="7">
                  <c:v>216</c:v>
                </c:pt>
                <c:pt idx="8">
                  <c:v>36</c:v>
                </c:pt>
                <c:pt idx="9">
                  <c:v>1050</c:v>
                </c:pt>
                <c:pt idx="10">
                  <c:v>82</c:v>
                </c:pt>
                <c:pt idx="1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74734720"/>
        <c:axId val="174634112"/>
        <c:axId val="0"/>
      </c:bar3DChart>
      <c:catAx>
        <c:axId val="17473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orbel" pitchFamily="34" charset="0"/>
                <a:cs typeface="Times New Roman" pitchFamily="18" charset="0"/>
              </a:defRPr>
            </a:pPr>
            <a:endParaRPr lang="ru-RU"/>
          </a:p>
        </c:txPr>
        <c:crossAx val="174634112"/>
        <c:crosses val="autoZero"/>
        <c:auto val="1"/>
        <c:lblAlgn val="ctr"/>
        <c:lblOffset val="100"/>
        <c:noMultiLvlLbl val="0"/>
      </c:catAx>
      <c:valAx>
        <c:axId val="1746341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473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14384676212448E-3"/>
                  <c:y val="-0.105893904815515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750</a:t>
                    </a:r>
                    <a:r>
                      <a:rPr lang="ru-RU" dirty="0" smtClean="0"/>
                      <a:t>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pc="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971750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103774961823414E-2"/>
                  <c:y val="-9.87249939364499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026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890</a:t>
                    </a:r>
                    <a:r>
                      <a:rPr lang="ru-RU" dirty="0" smtClean="0"/>
                      <a:t>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pc="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1026890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649344"/>
        <c:axId val="174650880"/>
        <c:axId val="0"/>
      </c:bar3DChart>
      <c:catAx>
        <c:axId val="174649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74650880"/>
        <c:crosses val="autoZero"/>
        <c:auto val="1"/>
        <c:lblAlgn val="ctr"/>
        <c:lblOffset val="100"/>
        <c:noMultiLvlLbl val="0"/>
      </c:catAx>
      <c:valAx>
        <c:axId val="1746508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4649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получателей услуг в 2015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73798956424804"/>
          <c:y val="0.12302487815954465"/>
          <c:w val="0.89826201043575193"/>
          <c:h val="0.334380786064804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горячее питание</c:v>
                </c:pt>
                <c:pt idx="1">
                  <c:v>компьютерная грамотность</c:v>
                </c:pt>
                <c:pt idx="2">
                  <c:v>оздоровительные мероприятия</c:v>
                </c:pt>
                <c:pt idx="3">
                  <c:v>беседы,консультации,лекции</c:v>
                </c:pt>
                <c:pt idx="4">
                  <c:v>экскурсионная работа</c:v>
                </c:pt>
                <c:pt idx="5">
                  <c:v>помощь медицинской сестры</c:v>
                </c:pt>
                <c:pt idx="6">
                  <c:v>посетило кружки и клубы</c:v>
                </c:pt>
                <c:pt idx="7">
                  <c:v>посетило выставки и театры</c:v>
                </c:pt>
                <c:pt idx="8">
                  <c:v>факультеты "университет третьего возраста"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330</c:v>
                </c:pt>
                <c:pt idx="1">
                  <c:v>172</c:v>
                </c:pt>
                <c:pt idx="2">
                  <c:v>540</c:v>
                </c:pt>
                <c:pt idx="3">
                  <c:v>2450</c:v>
                </c:pt>
                <c:pt idx="4">
                  <c:v>507</c:v>
                </c:pt>
                <c:pt idx="5">
                  <c:v>193</c:v>
                </c:pt>
                <c:pt idx="6">
                  <c:v>249</c:v>
                </c:pt>
                <c:pt idx="7">
                  <c:v>924</c:v>
                </c:pt>
                <c:pt idx="8">
                  <c:v>2430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664512"/>
        <c:axId val="175666304"/>
        <c:axId val="0"/>
      </c:bar3DChart>
      <c:catAx>
        <c:axId val="175664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666304"/>
        <c:crosses val="autoZero"/>
        <c:auto val="1"/>
        <c:lblAlgn val="ctr"/>
        <c:lblOffset val="100"/>
        <c:noMultiLvlLbl val="0"/>
      </c:catAx>
      <c:valAx>
        <c:axId val="17566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6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2F34C-2966-471E-8C7D-E7A82F23FF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EDA24-4DA0-4C1A-91A0-767A850CEEF5}">
      <dgm:prSet phldrT="[Текст]" custT="1"/>
      <dgm:spPr>
        <a:solidFill>
          <a:srgbClr val="67CFCA"/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Российской Федерации от </a:t>
          </a:r>
        </a:p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декабря 2013 г. N 442-ФЗ</a:t>
          </a:r>
        </a:p>
        <a:p>
          <a:r>
            <a:rPr lang="ru-RU" sz="18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"Об основах социального обслуживания граждан в Российской Федерации"</a:t>
          </a:r>
          <a:endParaRPr lang="ru-RU" sz="18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2E70E14-F332-4A9B-BD88-16A377E8942E}" type="parTrans" cxnId="{CA65C62A-7AFF-49D1-9464-BCE61BA8C717}">
      <dgm:prSet/>
      <dgm:spPr/>
      <dgm:t>
        <a:bodyPr/>
        <a:lstStyle/>
        <a:p>
          <a:endParaRPr lang="ru-RU"/>
        </a:p>
      </dgm:t>
    </dgm:pt>
    <dgm:pt modelId="{AE4B42B4-78F4-4AA9-8BD4-F8EC8CA4B3D6}" type="sibTrans" cxnId="{CA65C62A-7AFF-49D1-9464-BCE61BA8C717}">
      <dgm:prSet/>
      <dgm:spPr/>
      <dgm:t>
        <a:bodyPr/>
        <a:lstStyle/>
        <a:p>
          <a:endParaRPr lang="ru-RU"/>
        </a:p>
      </dgm:t>
    </dgm:pt>
    <dgm:pt modelId="{3D7AC1FF-0F54-49BC-ADE1-58CD5E5BE6E2}">
      <dgm:prSet phldrT="[Текст]" custT="1"/>
      <dgm:spPr>
        <a:solidFill>
          <a:srgbClr val="67CFCA"/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Москвы от 26.12.2014 N 829-ПП</a:t>
          </a:r>
        </a:p>
        <a:p>
          <a:r>
            <a:rPr lang="ru-RU" sz="18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целях реализации Федерального закона от 28 декабря 2013 г. N 442-ФЗ </a:t>
          </a:r>
          <a:endParaRPr lang="ru-RU" sz="1800" b="1" i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895AEB-41A0-4E6F-8742-1EDC454BACEE}" type="parTrans" cxnId="{AA5020A0-FBD1-4E3E-915A-366E86790228}">
      <dgm:prSet/>
      <dgm:spPr/>
      <dgm:t>
        <a:bodyPr/>
        <a:lstStyle/>
        <a:p>
          <a:endParaRPr lang="ru-RU"/>
        </a:p>
      </dgm:t>
    </dgm:pt>
    <dgm:pt modelId="{E980E6E2-EEB1-4806-9522-20BF74132B3B}" type="sibTrans" cxnId="{AA5020A0-FBD1-4E3E-915A-366E86790228}">
      <dgm:prSet/>
      <dgm:spPr/>
      <dgm:t>
        <a:bodyPr/>
        <a:lstStyle/>
        <a:p>
          <a:endParaRPr lang="ru-RU"/>
        </a:p>
      </dgm:t>
    </dgm:pt>
    <dgm:pt modelId="{A451E311-85C4-4301-BB2B-38894602D6B3}">
      <dgm:prSet phldrT="[Текст]" custT="1"/>
      <dgm:spPr>
        <a:solidFill>
          <a:srgbClr val="67CFCA"/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Москвы № 827-ПП от 26 декабря 2014 года</a:t>
          </a:r>
        </a:p>
        <a:p>
          <a:r>
            <a:rPr lang="ru-RU" sz="18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утверждении дополнительного перечня категорий граждан, имеющих право на бесплатное предоставление социальных услуг в городе Москве по формам социального обслуживания, установленным федеральным законодательством</a:t>
          </a:r>
          <a:endParaRPr lang="ru-RU" sz="18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012755-7BA9-444E-BD9E-1BB6ABA30705}" type="parTrans" cxnId="{31D3EB80-0F6C-49C5-87AA-EEC2D028270C}">
      <dgm:prSet/>
      <dgm:spPr/>
      <dgm:t>
        <a:bodyPr/>
        <a:lstStyle/>
        <a:p>
          <a:endParaRPr lang="ru-RU"/>
        </a:p>
      </dgm:t>
    </dgm:pt>
    <dgm:pt modelId="{D6FE0CBA-BC58-44D4-85A1-8E45CF17E51C}" type="sibTrans" cxnId="{31D3EB80-0F6C-49C5-87AA-EEC2D028270C}">
      <dgm:prSet/>
      <dgm:spPr/>
      <dgm:t>
        <a:bodyPr/>
        <a:lstStyle/>
        <a:p>
          <a:endParaRPr lang="ru-RU"/>
        </a:p>
      </dgm:t>
    </dgm:pt>
    <dgm:pt modelId="{A812BAE2-7958-4BEA-9128-A168D74F9DD3}" type="pres">
      <dgm:prSet presAssocID="{C5D2F34C-2966-471E-8C7D-E7A82F23FF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BA1486-7CB9-49F6-9C12-C7781B6E35F8}" type="pres">
      <dgm:prSet presAssocID="{030EDA24-4DA0-4C1A-91A0-767A850CEEF5}" presName="parentLin" presStyleCnt="0"/>
      <dgm:spPr/>
    </dgm:pt>
    <dgm:pt modelId="{5162848B-152B-49BD-B846-1462FFA179DE}" type="pres">
      <dgm:prSet presAssocID="{030EDA24-4DA0-4C1A-91A0-767A850CEEF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DA24DF0-4507-4224-9BFE-0A003D231073}" type="pres">
      <dgm:prSet presAssocID="{030EDA24-4DA0-4C1A-91A0-767A850CEEF5}" presName="parentText" presStyleLbl="node1" presStyleIdx="0" presStyleCnt="3" custScaleX="124664" custScaleY="150443" custLinFactNeighborX="-33884" custLinFactNeighborY="-4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EB7EF-624C-48CF-8769-E705038C2DD5}" type="pres">
      <dgm:prSet presAssocID="{030EDA24-4DA0-4C1A-91A0-767A850CEEF5}" presName="negativeSpace" presStyleCnt="0"/>
      <dgm:spPr/>
    </dgm:pt>
    <dgm:pt modelId="{747B9317-9F1B-458D-A96E-70FFC048EF53}" type="pres">
      <dgm:prSet presAssocID="{030EDA24-4DA0-4C1A-91A0-767A850CEEF5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67CFCA"/>
          </a:solidFill>
        </a:ln>
      </dgm:spPr>
      <dgm:t>
        <a:bodyPr/>
        <a:lstStyle/>
        <a:p>
          <a:endParaRPr lang="ru-RU"/>
        </a:p>
      </dgm:t>
    </dgm:pt>
    <dgm:pt modelId="{42839800-627B-4106-8D51-6DE02916DA43}" type="pres">
      <dgm:prSet presAssocID="{AE4B42B4-78F4-4AA9-8BD4-F8EC8CA4B3D6}" presName="spaceBetweenRectangles" presStyleCnt="0"/>
      <dgm:spPr/>
    </dgm:pt>
    <dgm:pt modelId="{D068E932-59BA-4DF0-AC70-AC4A4903BA05}" type="pres">
      <dgm:prSet presAssocID="{3D7AC1FF-0F54-49BC-ADE1-58CD5E5BE6E2}" presName="parentLin" presStyleCnt="0"/>
      <dgm:spPr/>
    </dgm:pt>
    <dgm:pt modelId="{6FD43AE2-C2B1-4584-BBCB-165CBC01AC83}" type="pres">
      <dgm:prSet presAssocID="{3D7AC1FF-0F54-49BC-ADE1-58CD5E5BE6E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0CDE6BE-85F7-40CA-AA5E-37EBBDB32C7D}" type="pres">
      <dgm:prSet presAssocID="{3D7AC1FF-0F54-49BC-ADE1-58CD5E5BE6E2}" presName="parentText" presStyleLbl="node1" presStyleIdx="1" presStyleCnt="3" custScaleX="126564" custScaleY="128086" custLinFactNeighborX="-33884" custLinFactNeighborY="5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2F89F-AB28-4712-A782-19B56A8283AB}" type="pres">
      <dgm:prSet presAssocID="{3D7AC1FF-0F54-49BC-ADE1-58CD5E5BE6E2}" presName="negativeSpace" presStyleCnt="0"/>
      <dgm:spPr/>
    </dgm:pt>
    <dgm:pt modelId="{A69B8468-9D67-4556-90EB-3EA96583650B}" type="pres">
      <dgm:prSet presAssocID="{3D7AC1FF-0F54-49BC-ADE1-58CD5E5BE6E2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67CFCA"/>
          </a:solidFill>
        </a:ln>
      </dgm:spPr>
      <dgm:t>
        <a:bodyPr/>
        <a:lstStyle/>
        <a:p>
          <a:endParaRPr lang="ru-RU"/>
        </a:p>
      </dgm:t>
    </dgm:pt>
    <dgm:pt modelId="{002F3A32-164F-4C68-947E-DC092C6682F5}" type="pres">
      <dgm:prSet presAssocID="{E980E6E2-EEB1-4806-9522-20BF74132B3B}" presName="spaceBetweenRectangles" presStyleCnt="0"/>
      <dgm:spPr/>
    </dgm:pt>
    <dgm:pt modelId="{0D4C386E-A5C1-4190-818E-4DA3AD4A7034}" type="pres">
      <dgm:prSet presAssocID="{A451E311-85C4-4301-BB2B-38894602D6B3}" presName="parentLin" presStyleCnt="0"/>
      <dgm:spPr/>
    </dgm:pt>
    <dgm:pt modelId="{E9EAE6C7-910D-4E15-8368-275B6C63CB44}" type="pres">
      <dgm:prSet presAssocID="{A451E311-85C4-4301-BB2B-38894602D6B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C81CBFC-606C-4D22-80EC-8EB8749B6692}" type="pres">
      <dgm:prSet presAssocID="{A451E311-85C4-4301-BB2B-38894602D6B3}" presName="parentText" presStyleLbl="node1" presStyleIdx="2" presStyleCnt="3" custScaleX="126565" custScaleY="200329" custLinFactNeighborX="-17355" custLinFactNeighborY="90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2811A-FE2C-4017-95A5-E41D6F672A89}" type="pres">
      <dgm:prSet presAssocID="{A451E311-85C4-4301-BB2B-38894602D6B3}" presName="negativeSpace" presStyleCnt="0"/>
      <dgm:spPr/>
    </dgm:pt>
    <dgm:pt modelId="{492B19F3-D0DE-4B69-81FA-1EBF6416DD93}" type="pres">
      <dgm:prSet presAssocID="{A451E311-85C4-4301-BB2B-38894602D6B3}" presName="childText" presStyleLbl="conFgAcc1" presStyleIdx="2" presStyleCnt="3" custLinFactNeighborY="84443">
        <dgm:presLayoutVars>
          <dgm:bulletEnabled val="1"/>
        </dgm:presLayoutVars>
      </dgm:prSet>
      <dgm:spPr>
        <a:ln>
          <a:solidFill>
            <a:srgbClr val="67CFCA"/>
          </a:solidFill>
        </a:ln>
      </dgm:spPr>
      <dgm:t>
        <a:bodyPr/>
        <a:lstStyle/>
        <a:p>
          <a:endParaRPr lang="ru-RU"/>
        </a:p>
      </dgm:t>
    </dgm:pt>
  </dgm:ptLst>
  <dgm:cxnLst>
    <dgm:cxn modelId="{59ACC825-E36F-47B0-B403-ED20716A0078}" type="presOf" srcId="{A451E311-85C4-4301-BB2B-38894602D6B3}" destId="{E9EAE6C7-910D-4E15-8368-275B6C63CB44}" srcOrd="0" destOrd="0" presId="urn:microsoft.com/office/officeart/2005/8/layout/list1"/>
    <dgm:cxn modelId="{2906B89D-9324-4C0A-AF25-6B61A551A88A}" type="presOf" srcId="{3D7AC1FF-0F54-49BC-ADE1-58CD5E5BE6E2}" destId="{A0CDE6BE-85F7-40CA-AA5E-37EBBDB32C7D}" srcOrd="1" destOrd="0" presId="urn:microsoft.com/office/officeart/2005/8/layout/list1"/>
    <dgm:cxn modelId="{AA5020A0-FBD1-4E3E-915A-366E86790228}" srcId="{C5D2F34C-2966-471E-8C7D-E7A82F23FF40}" destId="{3D7AC1FF-0F54-49BC-ADE1-58CD5E5BE6E2}" srcOrd="1" destOrd="0" parTransId="{BD895AEB-41A0-4E6F-8742-1EDC454BACEE}" sibTransId="{E980E6E2-EEB1-4806-9522-20BF74132B3B}"/>
    <dgm:cxn modelId="{BC936DEB-2C78-4A63-A552-7D15E35CF745}" type="presOf" srcId="{3D7AC1FF-0F54-49BC-ADE1-58CD5E5BE6E2}" destId="{6FD43AE2-C2B1-4584-BBCB-165CBC01AC83}" srcOrd="0" destOrd="0" presId="urn:microsoft.com/office/officeart/2005/8/layout/list1"/>
    <dgm:cxn modelId="{792A38EC-4651-4C74-9F68-2409D07EAB1A}" type="presOf" srcId="{C5D2F34C-2966-471E-8C7D-E7A82F23FF40}" destId="{A812BAE2-7958-4BEA-9128-A168D74F9DD3}" srcOrd="0" destOrd="0" presId="urn:microsoft.com/office/officeart/2005/8/layout/list1"/>
    <dgm:cxn modelId="{569C2495-E9B3-478E-A3D9-FF6B08032914}" type="presOf" srcId="{030EDA24-4DA0-4C1A-91A0-767A850CEEF5}" destId="{2DA24DF0-4507-4224-9BFE-0A003D231073}" srcOrd="1" destOrd="0" presId="urn:microsoft.com/office/officeart/2005/8/layout/list1"/>
    <dgm:cxn modelId="{31D3EB80-0F6C-49C5-87AA-EEC2D028270C}" srcId="{C5D2F34C-2966-471E-8C7D-E7A82F23FF40}" destId="{A451E311-85C4-4301-BB2B-38894602D6B3}" srcOrd="2" destOrd="0" parTransId="{86012755-7BA9-444E-BD9E-1BB6ABA30705}" sibTransId="{D6FE0CBA-BC58-44D4-85A1-8E45CF17E51C}"/>
    <dgm:cxn modelId="{CA65C62A-7AFF-49D1-9464-BCE61BA8C717}" srcId="{C5D2F34C-2966-471E-8C7D-E7A82F23FF40}" destId="{030EDA24-4DA0-4C1A-91A0-767A850CEEF5}" srcOrd="0" destOrd="0" parTransId="{62E70E14-F332-4A9B-BD88-16A377E8942E}" sibTransId="{AE4B42B4-78F4-4AA9-8BD4-F8EC8CA4B3D6}"/>
    <dgm:cxn modelId="{A187B413-571D-4F9C-8B56-ECD0F68F8567}" type="presOf" srcId="{A451E311-85C4-4301-BB2B-38894602D6B3}" destId="{FC81CBFC-606C-4D22-80EC-8EB8749B6692}" srcOrd="1" destOrd="0" presId="urn:microsoft.com/office/officeart/2005/8/layout/list1"/>
    <dgm:cxn modelId="{3F501830-473D-4891-AD8C-970C78D98994}" type="presOf" srcId="{030EDA24-4DA0-4C1A-91A0-767A850CEEF5}" destId="{5162848B-152B-49BD-B846-1462FFA179DE}" srcOrd="0" destOrd="0" presId="urn:microsoft.com/office/officeart/2005/8/layout/list1"/>
    <dgm:cxn modelId="{1B27BBFF-81C9-4040-9062-61CD345E37EE}" type="presParOf" srcId="{A812BAE2-7958-4BEA-9128-A168D74F9DD3}" destId="{F1BA1486-7CB9-49F6-9C12-C7781B6E35F8}" srcOrd="0" destOrd="0" presId="urn:microsoft.com/office/officeart/2005/8/layout/list1"/>
    <dgm:cxn modelId="{D7979D59-C47B-4D86-9027-EEB87AA95DA8}" type="presParOf" srcId="{F1BA1486-7CB9-49F6-9C12-C7781B6E35F8}" destId="{5162848B-152B-49BD-B846-1462FFA179DE}" srcOrd="0" destOrd="0" presId="urn:microsoft.com/office/officeart/2005/8/layout/list1"/>
    <dgm:cxn modelId="{BA9F1322-EE37-4BF1-890F-2BA7134658EA}" type="presParOf" srcId="{F1BA1486-7CB9-49F6-9C12-C7781B6E35F8}" destId="{2DA24DF0-4507-4224-9BFE-0A003D231073}" srcOrd="1" destOrd="0" presId="urn:microsoft.com/office/officeart/2005/8/layout/list1"/>
    <dgm:cxn modelId="{D4156641-2CA4-4DC4-BD7C-466B0B475D69}" type="presParOf" srcId="{A812BAE2-7958-4BEA-9128-A168D74F9DD3}" destId="{4A0EB7EF-624C-48CF-8769-E705038C2DD5}" srcOrd="1" destOrd="0" presId="urn:microsoft.com/office/officeart/2005/8/layout/list1"/>
    <dgm:cxn modelId="{0A00BAB2-4AC6-47B6-B68B-315130BB9B6E}" type="presParOf" srcId="{A812BAE2-7958-4BEA-9128-A168D74F9DD3}" destId="{747B9317-9F1B-458D-A96E-70FFC048EF53}" srcOrd="2" destOrd="0" presId="urn:microsoft.com/office/officeart/2005/8/layout/list1"/>
    <dgm:cxn modelId="{8F2229F9-A04B-4169-A56D-A95CC1F67D66}" type="presParOf" srcId="{A812BAE2-7958-4BEA-9128-A168D74F9DD3}" destId="{42839800-627B-4106-8D51-6DE02916DA43}" srcOrd="3" destOrd="0" presId="urn:microsoft.com/office/officeart/2005/8/layout/list1"/>
    <dgm:cxn modelId="{FB1AE0E5-7A01-46A4-AAE3-D681455AFC4C}" type="presParOf" srcId="{A812BAE2-7958-4BEA-9128-A168D74F9DD3}" destId="{D068E932-59BA-4DF0-AC70-AC4A4903BA05}" srcOrd="4" destOrd="0" presId="urn:microsoft.com/office/officeart/2005/8/layout/list1"/>
    <dgm:cxn modelId="{580EBD74-A0A8-41E9-95B6-720AD0B74103}" type="presParOf" srcId="{D068E932-59BA-4DF0-AC70-AC4A4903BA05}" destId="{6FD43AE2-C2B1-4584-BBCB-165CBC01AC83}" srcOrd="0" destOrd="0" presId="urn:microsoft.com/office/officeart/2005/8/layout/list1"/>
    <dgm:cxn modelId="{88656176-9052-4888-AF5E-304697C8E854}" type="presParOf" srcId="{D068E932-59BA-4DF0-AC70-AC4A4903BA05}" destId="{A0CDE6BE-85F7-40CA-AA5E-37EBBDB32C7D}" srcOrd="1" destOrd="0" presId="urn:microsoft.com/office/officeart/2005/8/layout/list1"/>
    <dgm:cxn modelId="{B2786322-CC23-485E-90D6-665E50CA269F}" type="presParOf" srcId="{A812BAE2-7958-4BEA-9128-A168D74F9DD3}" destId="{2E42F89F-AB28-4712-A782-19B56A8283AB}" srcOrd="5" destOrd="0" presId="urn:microsoft.com/office/officeart/2005/8/layout/list1"/>
    <dgm:cxn modelId="{9C4C2075-B93D-44D1-BB62-2EA58E3034CA}" type="presParOf" srcId="{A812BAE2-7958-4BEA-9128-A168D74F9DD3}" destId="{A69B8468-9D67-4556-90EB-3EA96583650B}" srcOrd="6" destOrd="0" presId="urn:microsoft.com/office/officeart/2005/8/layout/list1"/>
    <dgm:cxn modelId="{FF7F53F4-986E-4A7D-86D6-91AF1B25928D}" type="presParOf" srcId="{A812BAE2-7958-4BEA-9128-A168D74F9DD3}" destId="{002F3A32-164F-4C68-947E-DC092C6682F5}" srcOrd="7" destOrd="0" presId="urn:microsoft.com/office/officeart/2005/8/layout/list1"/>
    <dgm:cxn modelId="{4A0BB3F5-08E9-487B-87F2-6340AC421B2A}" type="presParOf" srcId="{A812BAE2-7958-4BEA-9128-A168D74F9DD3}" destId="{0D4C386E-A5C1-4190-818E-4DA3AD4A7034}" srcOrd="8" destOrd="0" presId="urn:microsoft.com/office/officeart/2005/8/layout/list1"/>
    <dgm:cxn modelId="{61C1D4A7-ADB9-4EFC-A22F-C18529E23170}" type="presParOf" srcId="{0D4C386E-A5C1-4190-818E-4DA3AD4A7034}" destId="{E9EAE6C7-910D-4E15-8368-275B6C63CB44}" srcOrd="0" destOrd="0" presId="urn:microsoft.com/office/officeart/2005/8/layout/list1"/>
    <dgm:cxn modelId="{7CA2C288-AA76-4FC2-A440-5738DF700D5F}" type="presParOf" srcId="{0D4C386E-A5C1-4190-818E-4DA3AD4A7034}" destId="{FC81CBFC-606C-4D22-80EC-8EB8749B6692}" srcOrd="1" destOrd="0" presId="urn:microsoft.com/office/officeart/2005/8/layout/list1"/>
    <dgm:cxn modelId="{334B5C3F-B174-4F99-A542-0C2AFBB03738}" type="presParOf" srcId="{A812BAE2-7958-4BEA-9128-A168D74F9DD3}" destId="{0572811A-FE2C-4017-95A5-E41D6F672A89}" srcOrd="9" destOrd="0" presId="urn:microsoft.com/office/officeart/2005/8/layout/list1"/>
    <dgm:cxn modelId="{98864E71-C8DB-4585-8EDB-2DEFE8B644BE}" type="presParOf" srcId="{A812BAE2-7958-4BEA-9128-A168D74F9DD3}" destId="{492B19F3-D0DE-4B69-81FA-1EBF6416DD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F3130-E15C-4324-B47B-AD348C8333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1C70C1-AC5E-45B2-A357-325B85F113AD}">
      <dgm:prSet phldrT="[Текст]" custT="1"/>
      <dgm:spPr>
        <a:solidFill>
          <a:srgbClr val="67CFCA"/>
        </a:solidFill>
      </dgm:spPr>
      <dgm:t>
        <a:bodyPr/>
        <a:lstStyle/>
        <a:p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БЕСПЛАТНО</a:t>
          </a:r>
          <a:endParaRPr lang="ru-RU" sz="18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7C60B4-F0AB-4D37-B809-C9141AC1EF16}" type="parTrans" cxnId="{4DB38B5E-9EFD-46F2-890B-B2877C43AA2F}">
      <dgm:prSet/>
      <dgm:spPr/>
      <dgm:t>
        <a:bodyPr/>
        <a:lstStyle/>
        <a:p>
          <a:endParaRPr lang="ru-RU"/>
        </a:p>
      </dgm:t>
    </dgm:pt>
    <dgm:pt modelId="{1A3293FE-E726-4461-99B8-12E77EC5CABD}" type="sibTrans" cxnId="{4DB38B5E-9EFD-46F2-890B-B2877C43AA2F}">
      <dgm:prSet/>
      <dgm:spPr/>
      <dgm:t>
        <a:bodyPr/>
        <a:lstStyle/>
        <a:p>
          <a:endParaRPr lang="ru-RU"/>
        </a:p>
      </dgm:t>
    </dgm:pt>
    <dgm:pt modelId="{33A4BFC7-0AC3-4E48-86EF-2531BB1C9F42}">
      <dgm:prSet phldrT="[Текст]" custT="1"/>
      <dgm:spPr>
        <a:solidFill>
          <a:srgbClr val="67CFCA"/>
        </a:solidFill>
      </dgm:spPr>
      <dgm:t>
        <a:bodyPr/>
        <a:lstStyle/>
        <a:p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НА УСЛОВИЯХ ЧАСТИЧНОЙ ОПЛАТЫ	</a:t>
          </a:r>
          <a:endParaRPr lang="ru-RU" sz="18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ED4F587-59C3-49F1-B355-2AAF333066DE}" type="parTrans" cxnId="{2F5BE90A-F58C-4DC8-91C4-FB84FC3118AF}">
      <dgm:prSet/>
      <dgm:spPr/>
      <dgm:t>
        <a:bodyPr/>
        <a:lstStyle/>
        <a:p>
          <a:endParaRPr lang="ru-RU"/>
        </a:p>
      </dgm:t>
    </dgm:pt>
    <dgm:pt modelId="{FD781D3E-3816-4FF2-9647-70FC50AC04FD}" type="sibTrans" cxnId="{2F5BE90A-F58C-4DC8-91C4-FB84FC3118AF}">
      <dgm:prSet/>
      <dgm:spPr/>
      <dgm:t>
        <a:bodyPr/>
        <a:lstStyle/>
        <a:p>
          <a:endParaRPr lang="ru-RU"/>
        </a:p>
      </dgm:t>
    </dgm:pt>
    <dgm:pt modelId="{F6921B7B-6271-4C1D-9E1B-35020BAE3316}">
      <dgm:prSet phldrT="[Текст]" custT="1"/>
      <dgm:spPr>
        <a:solidFill>
          <a:srgbClr val="67CFCA"/>
        </a:solidFill>
      </dgm:spPr>
      <dgm:t>
        <a:bodyPr/>
        <a:lstStyle/>
        <a:p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НА УСЛОВИЯХ ПОЛНОЙ ОПЛАТЫ</a:t>
          </a:r>
          <a:endParaRPr lang="ru-RU" sz="18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648A1F0-A51E-4CFE-9AB0-7B7D8C9B5DF6}" type="parTrans" cxnId="{E2E0F8CC-9464-40DB-849B-9B9DE905F22A}">
      <dgm:prSet/>
      <dgm:spPr/>
      <dgm:t>
        <a:bodyPr/>
        <a:lstStyle/>
        <a:p>
          <a:endParaRPr lang="ru-RU"/>
        </a:p>
      </dgm:t>
    </dgm:pt>
    <dgm:pt modelId="{51A4C8CF-DD60-4705-B27C-1E9D562712B6}" type="sibTrans" cxnId="{E2E0F8CC-9464-40DB-849B-9B9DE905F22A}">
      <dgm:prSet/>
      <dgm:spPr/>
      <dgm:t>
        <a:bodyPr/>
        <a:lstStyle/>
        <a:p>
          <a:endParaRPr lang="ru-RU"/>
        </a:p>
      </dgm:t>
    </dgm:pt>
    <dgm:pt modelId="{4A555B06-17D9-4B85-A98D-756F2816F853}">
      <dgm:prSet custT="1"/>
      <dgm:spPr>
        <a:ln>
          <a:solidFill>
            <a:srgbClr val="67CFCA"/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если среднедушевой доход семьи ниже 22 711,50 рублей (полуторакратная величина прожиточного минимума),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DF28AC1-01DB-427B-A2A9-0D16E53E41B8}" type="parTrans" cxnId="{E5F9BC35-4CF1-400B-A5A9-0697F5EE4A2A}">
      <dgm:prSet/>
      <dgm:spPr/>
      <dgm:t>
        <a:bodyPr/>
        <a:lstStyle/>
        <a:p>
          <a:endParaRPr lang="ru-RU"/>
        </a:p>
      </dgm:t>
    </dgm:pt>
    <dgm:pt modelId="{FCAB9520-B23E-4F2F-A21B-CBA7CD2D4A00}" type="sibTrans" cxnId="{E5F9BC35-4CF1-400B-A5A9-0697F5EE4A2A}">
      <dgm:prSet/>
      <dgm:spPr/>
      <dgm:t>
        <a:bodyPr/>
        <a:lstStyle/>
        <a:p>
          <a:endParaRPr lang="ru-RU"/>
        </a:p>
      </dgm:t>
    </dgm:pt>
    <dgm:pt modelId="{1FEBBA99-712A-4A3A-B277-B5755EEEA8D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Инвалидам ВОВ, участникам ВОВ, труженикам тыла, вдовам УВОВ, бывшим несовершеннолетним узникам, участникам обороны Москвы, «Жителям блокадного Ленинграда»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8A84FD3-620E-40C2-A533-138FCEB938B5}" type="parTrans" cxnId="{BF9E5FF1-B6E1-4FDF-876F-5A74EFFA835C}">
      <dgm:prSet/>
      <dgm:spPr/>
      <dgm:t>
        <a:bodyPr/>
        <a:lstStyle/>
        <a:p>
          <a:endParaRPr lang="ru-RU"/>
        </a:p>
      </dgm:t>
    </dgm:pt>
    <dgm:pt modelId="{BB6B352D-BC7E-4E2F-A209-E734168093D0}" type="sibTrans" cxnId="{BF9E5FF1-B6E1-4FDF-876F-5A74EFFA835C}">
      <dgm:prSet/>
      <dgm:spPr/>
      <dgm:t>
        <a:bodyPr/>
        <a:lstStyle/>
        <a:p>
          <a:endParaRPr lang="ru-RU"/>
        </a:p>
      </dgm:t>
    </dgm:pt>
    <dgm:pt modelId="{1BCB3044-CCEC-4983-A3CE-9117F0714813}">
      <dgm:prSet custT="1"/>
      <dgm:spPr>
        <a:ln>
          <a:solidFill>
            <a:srgbClr val="67CFCA"/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если среднедушевой доход семьи превышает 22 711,50 рублей (150 % величины прожиточного минимума), но не более 50 % от разницы дохода и 150 % величины прожиточного минимума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EA6A0F7-22BC-495A-9398-66AD8DF4E492}" type="parTrans" cxnId="{4FE5C99D-F458-4CC5-9AAA-C7CD6D72CFFC}">
      <dgm:prSet/>
      <dgm:spPr/>
      <dgm:t>
        <a:bodyPr/>
        <a:lstStyle/>
        <a:p>
          <a:endParaRPr lang="ru-RU"/>
        </a:p>
      </dgm:t>
    </dgm:pt>
    <dgm:pt modelId="{54DB7379-1DFC-4C1A-A28C-2786D9AA03BE}" type="sibTrans" cxnId="{4FE5C99D-F458-4CC5-9AAA-C7CD6D72CFFC}">
      <dgm:prSet/>
      <dgm:spPr/>
      <dgm:t>
        <a:bodyPr/>
        <a:lstStyle/>
        <a:p>
          <a:endParaRPr lang="ru-RU"/>
        </a:p>
      </dgm:t>
    </dgm:pt>
    <dgm:pt modelId="{6B3D15F3-B8E0-4124-9EA1-51AA4EA78DE3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13CB86A-3452-4414-A229-5B0D98239175}" type="parTrans" cxnId="{7D5C73BA-4C60-44A4-8345-A64D0322E58F}">
      <dgm:prSet/>
      <dgm:spPr/>
      <dgm:t>
        <a:bodyPr/>
        <a:lstStyle/>
        <a:p>
          <a:endParaRPr lang="ru-RU"/>
        </a:p>
      </dgm:t>
    </dgm:pt>
    <dgm:pt modelId="{82E59DD6-A297-4341-B213-6C318AA69B78}" type="sibTrans" cxnId="{7D5C73BA-4C60-44A4-8345-A64D0322E58F}">
      <dgm:prSet/>
      <dgm:spPr/>
      <dgm:t>
        <a:bodyPr/>
        <a:lstStyle/>
        <a:p>
          <a:endParaRPr lang="ru-RU"/>
        </a:p>
      </dgm:t>
    </dgm:pt>
    <dgm:pt modelId="{4A265CDB-6C2F-4B77-9BB9-002214306B3C}">
      <dgm:prSet custT="1"/>
      <dgm:spPr>
        <a:ln>
          <a:solidFill>
            <a:srgbClr val="67CFCA"/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остальных случаях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7BDD9ED-8F9C-463F-A328-E94FAD4E9008}" type="parTrans" cxnId="{CA57AE2D-732A-47ED-A752-3BBBD5106BB7}">
      <dgm:prSet/>
      <dgm:spPr/>
      <dgm:t>
        <a:bodyPr/>
        <a:lstStyle/>
        <a:p>
          <a:endParaRPr lang="ru-RU"/>
        </a:p>
      </dgm:t>
    </dgm:pt>
    <dgm:pt modelId="{387A5C7C-282A-4BDC-990E-0A16C427908C}" type="sibTrans" cxnId="{CA57AE2D-732A-47ED-A752-3BBBD5106BB7}">
      <dgm:prSet/>
      <dgm:spPr/>
      <dgm:t>
        <a:bodyPr/>
        <a:lstStyle/>
        <a:p>
          <a:endParaRPr lang="ru-RU"/>
        </a:p>
      </dgm:t>
    </dgm:pt>
    <dgm:pt modelId="{377AF4C1-697B-46A0-A6C6-DEC30152FDC1}" type="pres">
      <dgm:prSet presAssocID="{E22F3130-E15C-4324-B47B-AD348C8333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0F81E-8505-40C8-8D28-1CCDB50AD892}" type="pres">
      <dgm:prSet presAssocID="{CF1C70C1-AC5E-45B2-A357-325B85F113AD}" presName="parentLin" presStyleCnt="0"/>
      <dgm:spPr/>
    </dgm:pt>
    <dgm:pt modelId="{3ACC5505-D9F3-45DA-91A5-7C60535C4C50}" type="pres">
      <dgm:prSet presAssocID="{CF1C70C1-AC5E-45B2-A357-325B85F113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1C4ED4F-CE3E-4E2C-8F74-1CAE860B79C3}" type="pres">
      <dgm:prSet presAssocID="{CF1C70C1-AC5E-45B2-A357-325B85F113AD}" presName="parentText" presStyleLbl="node1" presStyleIdx="0" presStyleCnt="3" custScaleY="62620" custLinFactNeighborX="6829" custLinFactNeighborY="-20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DFADE-AFBB-4F57-BD77-98875BA3239F}" type="pres">
      <dgm:prSet presAssocID="{CF1C70C1-AC5E-45B2-A357-325B85F113AD}" presName="negativeSpace" presStyleCnt="0"/>
      <dgm:spPr/>
    </dgm:pt>
    <dgm:pt modelId="{435B3D9D-E39D-455E-A724-EF3F439BB719}" type="pres">
      <dgm:prSet presAssocID="{CF1C70C1-AC5E-45B2-A357-325B85F113AD}" presName="childText" presStyleLbl="conFgAcc1" presStyleIdx="0" presStyleCnt="3" custScaleY="85166" custLinFactNeighborY="7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88B83-050E-48F3-A854-4FDFFCFE27D5}" type="pres">
      <dgm:prSet presAssocID="{1A3293FE-E726-4461-99B8-12E77EC5CABD}" presName="spaceBetweenRectangles" presStyleCnt="0"/>
      <dgm:spPr/>
    </dgm:pt>
    <dgm:pt modelId="{E6114745-E394-4E34-A42F-CE94E5D1E3A3}" type="pres">
      <dgm:prSet presAssocID="{33A4BFC7-0AC3-4E48-86EF-2531BB1C9F42}" presName="parentLin" presStyleCnt="0"/>
      <dgm:spPr/>
    </dgm:pt>
    <dgm:pt modelId="{59D59640-76A9-4495-868B-E110C059F9C5}" type="pres">
      <dgm:prSet presAssocID="{33A4BFC7-0AC3-4E48-86EF-2531BB1C9F4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F4850AB-82F1-44EB-8285-9B3C8F8037E8}" type="pres">
      <dgm:prSet presAssocID="{33A4BFC7-0AC3-4E48-86EF-2531BB1C9F42}" presName="parentText" presStyleLbl="node1" presStyleIdx="1" presStyleCnt="3" custScaleY="72670" custLinFactNeighborX="-10976" custLinFactNeighborY="-218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2F69F-E94E-4375-AB29-1F5F90EBEA37}" type="pres">
      <dgm:prSet presAssocID="{33A4BFC7-0AC3-4E48-86EF-2531BB1C9F42}" presName="negativeSpace" presStyleCnt="0"/>
      <dgm:spPr/>
    </dgm:pt>
    <dgm:pt modelId="{F894A87D-5D50-4926-B91E-4F88337C6DC5}" type="pres">
      <dgm:prSet presAssocID="{33A4BFC7-0AC3-4E48-86EF-2531BB1C9F42}" presName="childText" presStyleLbl="conFgAcc1" presStyleIdx="1" presStyleCnt="3" custScaleY="8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7B1A4-1EA5-48AD-B68C-284031CB4E3E}" type="pres">
      <dgm:prSet presAssocID="{FD781D3E-3816-4FF2-9647-70FC50AC04FD}" presName="spaceBetweenRectangles" presStyleCnt="0"/>
      <dgm:spPr/>
    </dgm:pt>
    <dgm:pt modelId="{FE8DA51B-7A64-4EB1-B745-D5F415804E5C}" type="pres">
      <dgm:prSet presAssocID="{F6921B7B-6271-4C1D-9E1B-35020BAE3316}" presName="parentLin" presStyleCnt="0"/>
      <dgm:spPr/>
    </dgm:pt>
    <dgm:pt modelId="{3108C69C-65B4-4B25-A09B-E75FB9B3D8F2}" type="pres">
      <dgm:prSet presAssocID="{F6921B7B-6271-4C1D-9E1B-35020BAE331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F57ECB8-0B58-4C1D-8487-667A1E77AC7A}" type="pres">
      <dgm:prSet presAssocID="{F6921B7B-6271-4C1D-9E1B-35020BAE3316}" presName="parentText" presStyleLbl="node1" presStyleIdx="2" presStyleCnt="3" custScaleY="69388" custLinFactNeighborX="6829" custLinFactNeighborY="-22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E1EA1-59D2-4F84-AA4C-EC9F02B91865}" type="pres">
      <dgm:prSet presAssocID="{F6921B7B-6271-4C1D-9E1B-35020BAE3316}" presName="negativeSpace" presStyleCnt="0"/>
      <dgm:spPr/>
    </dgm:pt>
    <dgm:pt modelId="{74610AD8-BB35-405B-93A0-F7DF25FE1D6A}" type="pres">
      <dgm:prSet presAssocID="{F6921B7B-6271-4C1D-9E1B-35020BAE3316}" presName="childText" presStyleLbl="conFgAcc1" presStyleIdx="2" presStyleCnt="3" custLinFactNeighborY="-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E0F8CC-9464-40DB-849B-9B9DE905F22A}" srcId="{E22F3130-E15C-4324-B47B-AD348C8333B8}" destId="{F6921B7B-6271-4C1D-9E1B-35020BAE3316}" srcOrd="2" destOrd="0" parTransId="{9648A1F0-A51E-4CFE-9AB0-7B7D8C9B5DF6}" sibTransId="{51A4C8CF-DD60-4705-B27C-1E9D562712B6}"/>
    <dgm:cxn modelId="{FB0F13DF-F912-4697-8B78-93F04B94F357}" type="presOf" srcId="{6B3D15F3-B8E0-4124-9EA1-51AA4EA78DE3}" destId="{F894A87D-5D50-4926-B91E-4F88337C6DC5}" srcOrd="0" destOrd="1" presId="urn:microsoft.com/office/officeart/2005/8/layout/list1"/>
    <dgm:cxn modelId="{E5F9BC35-4CF1-400B-A5A9-0697F5EE4A2A}" srcId="{CF1C70C1-AC5E-45B2-A357-325B85F113AD}" destId="{4A555B06-17D9-4B85-A98D-756F2816F853}" srcOrd="0" destOrd="0" parTransId="{FDF28AC1-01DB-427B-A2A9-0D16E53E41B8}" sibTransId="{FCAB9520-B23E-4F2F-A21B-CBA7CD2D4A00}"/>
    <dgm:cxn modelId="{4DB38B5E-9EFD-46F2-890B-B2877C43AA2F}" srcId="{E22F3130-E15C-4324-B47B-AD348C8333B8}" destId="{CF1C70C1-AC5E-45B2-A357-325B85F113AD}" srcOrd="0" destOrd="0" parTransId="{E87C60B4-F0AB-4D37-B809-C9141AC1EF16}" sibTransId="{1A3293FE-E726-4461-99B8-12E77EC5CABD}"/>
    <dgm:cxn modelId="{94F1C0DC-76DA-4B18-87F3-ECC2ACE48D67}" type="presOf" srcId="{F6921B7B-6271-4C1D-9E1B-35020BAE3316}" destId="{EF57ECB8-0B58-4C1D-8487-667A1E77AC7A}" srcOrd="1" destOrd="0" presId="urn:microsoft.com/office/officeart/2005/8/layout/list1"/>
    <dgm:cxn modelId="{2F5BE90A-F58C-4DC8-91C4-FB84FC3118AF}" srcId="{E22F3130-E15C-4324-B47B-AD348C8333B8}" destId="{33A4BFC7-0AC3-4E48-86EF-2531BB1C9F42}" srcOrd="1" destOrd="0" parTransId="{BED4F587-59C3-49F1-B355-2AAF333066DE}" sibTransId="{FD781D3E-3816-4FF2-9647-70FC50AC04FD}"/>
    <dgm:cxn modelId="{31D086B3-7368-4B7A-9C33-E9E621983925}" type="presOf" srcId="{4A555B06-17D9-4B85-A98D-756F2816F853}" destId="{435B3D9D-E39D-455E-A724-EF3F439BB719}" srcOrd="0" destOrd="0" presId="urn:microsoft.com/office/officeart/2005/8/layout/list1"/>
    <dgm:cxn modelId="{DC851F0B-F634-45C8-816B-694F5C4FE50B}" type="presOf" srcId="{E22F3130-E15C-4324-B47B-AD348C8333B8}" destId="{377AF4C1-697B-46A0-A6C6-DEC30152FDC1}" srcOrd="0" destOrd="0" presId="urn:microsoft.com/office/officeart/2005/8/layout/list1"/>
    <dgm:cxn modelId="{7D5C73BA-4C60-44A4-8345-A64D0322E58F}" srcId="{33A4BFC7-0AC3-4E48-86EF-2531BB1C9F42}" destId="{6B3D15F3-B8E0-4124-9EA1-51AA4EA78DE3}" srcOrd="1" destOrd="0" parTransId="{913CB86A-3452-4414-A229-5B0D98239175}" sibTransId="{82E59DD6-A297-4341-B213-6C318AA69B78}"/>
    <dgm:cxn modelId="{BF9E5FF1-B6E1-4FDF-876F-5A74EFFA835C}" srcId="{CF1C70C1-AC5E-45B2-A357-325B85F113AD}" destId="{1FEBBA99-712A-4A3A-B277-B5755EEEA8D5}" srcOrd="1" destOrd="0" parTransId="{68A84FD3-620E-40C2-A533-138FCEB938B5}" sibTransId="{BB6B352D-BC7E-4E2F-A209-E734168093D0}"/>
    <dgm:cxn modelId="{CA57AE2D-732A-47ED-A752-3BBBD5106BB7}" srcId="{F6921B7B-6271-4C1D-9E1B-35020BAE3316}" destId="{4A265CDB-6C2F-4B77-9BB9-002214306B3C}" srcOrd="0" destOrd="0" parTransId="{E7BDD9ED-8F9C-463F-A328-E94FAD4E9008}" sibTransId="{387A5C7C-282A-4BDC-990E-0A16C427908C}"/>
    <dgm:cxn modelId="{68AF45F8-9A02-4739-8006-816DA1BC2B27}" type="presOf" srcId="{4A265CDB-6C2F-4B77-9BB9-002214306B3C}" destId="{74610AD8-BB35-405B-93A0-F7DF25FE1D6A}" srcOrd="0" destOrd="0" presId="urn:microsoft.com/office/officeart/2005/8/layout/list1"/>
    <dgm:cxn modelId="{04592D84-6D82-40C2-AA2B-72B0789DD119}" type="presOf" srcId="{1BCB3044-CCEC-4983-A3CE-9117F0714813}" destId="{F894A87D-5D50-4926-B91E-4F88337C6DC5}" srcOrd="0" destOrd="0" presId="urn:microsoft.com/office/officeart/2005/8/layout/list1"/>
    <dgm:cxn modelId="{8FAA2A64-F6E9-4F30-8A40-0872C348578B}" type="presOf" srcId="{CF1C70C1-AC5E-45B2-A357-325B85F113AD}" destId="{B1C4ED4F-CE3E-4E2C-8F74-1CAE860B79C3}" srcOrd="1" destOrd="0" presId="urn:microsoft.com/office/officeart/2005/8/layout/list1"/>
    <dgm:cxn modelId="{4B096870-3441-4E4A-A7E8-333FDEDCAD33}" type="presOf" srcId="{1FEBBA99-712A-4A3A-B277-B5755EEEA8D5}" destId="{435B3D9D-E39D-455E-A724-EF3F439BB719}" srcOrd="0" destOrd="1" presId="urn:microsoft.com/office/officeart/2005/8/layout/list1"/>
    <dgm:cxn modelId="{A0C4C693-2E2B-4DD1-8361-5C7AD63E8E21}" type="presOf" srcId="{33A4BFC7-0AC3-4E48-86EF-2531BB1C9F42}" destId="{59D59640-76A9-4495-868B-E110C059F9C5}" srcOrd="0" destOrd="0" presId="urn:microsoft.com/office/officeart/2005/8/layout/list1"/>
    <dgm:cxn modelId="{EC517472-298F-41E2-A833-2438C73FEEF4}" type="presOf" srcId="{CF1C70C1-AC5E-45B2-A357-325B85F113AD}" destId="{3ACC5505-D9F3-45DA-91A5-7C60535C4C50}" srcOrd="0" destOrd="0" presId="urn:microsoft.com/office/officeart/2005/8/layout/list1"/>
    <dgm:cxn modelId="{3438F4F5-B273-4B88-843E-9C57C9C05329}" type="presOf" srcId="{33A4BFC7-0AC3-4E48-86EF-2531BB1C9F42}" destId="{FF4850AB-82F1-44EB-8285-9B3C8F8037E8}" srcOrd="1" destOrd="0" presId="urn:microsoft.com/office/officeart/2005/8/layout/list1"/>
    <dgm:cxn modelId="{4FE5C99D-F458-4CC5-9AAA-C7CD6D72CFFC}" srcId="{33A4BFC7-0AC3-4E48-86EF-2531BB1C9F42}" destId="{1BCB3044-CCEC-4983-A3CE-9117F0714813}" srcOrd="0" destOrd="0" parTransId="{DEA6A0F7-22BC-495A-9398-66AD8DF4E492}" sibTransId="{54DB7379-1DFC-4C1A-A28C-2786D9AA03BE}"/>
    <dgm:cxn modelId="{9DB09EB3-A343-4C9D-A0CE-E36CD59D6EF6}" type="presOf" srcId="{F6921B7B-6271-4C1D-9E1B-35020BAE3316}" destId="{3108C69C-65B4-4B25-A09B-E75FB9B3D8F2}" srcOrd="0" destOrd="0" presId="urn:microsoft.com/office/officeart/2005/8/layout/list1"/>
    <dgm:cxn modelId="{B1E6A5F6-1B1F-4FFF-8C35-43B7C7A10D80}" type="presParOf" srcId="{377AF4C1-697B-46A0-A6C6-DEC30152FDC1}" destId="{B8D0F81E-8505-40C8-8D28-1CCDB50AD892}" srcOrd="0" destOrd="0" presId="urn:microsoft.com/office/officeart/2005/8/layout/list1"/>
    <dgm:cxn modelId="{451091C1-BD21-4A87-B21D-613CBCD54BE8}" type="presParOf" srcId="{B8D0F81E-8505-40C8-8D28-1CCDB50AD892}" destId="{3ACC5505-D9F3-45DA-91A5-7C60535C4C50}" srcOrd="0" destOrd="0" presId="urn:microsoft.com/office/officeart/2005/8/layout/list1"/>
    <dgm:cxn modelId="{76CD608E-8C30-4D20-B3DC-6D45CE3B8ACD}" type="presParOf" srcId="{B8D0F81E-8505-40C8-8D28-1CCDB50AD892}" destId="{B1C4ED4F-CE3E-4E2C-8F74-1CAE860B79C3}" srcOrd="1" destOrd="0" presId="urn:microsoft.com/office/officeart/2005/8/layout/list1"/>
    <dgm:cxn modelId="{E5AE96F5-8B62-496F-A946-7443D6ADF5BB}" type="presParOf" srcId="{377AF4C1-697B-46A0-A6C6-DEC30152FDC1}" destId="{B64DFADE-AFBB-4F57-BD77-98875BA3239F}" srcOrd="1" destOrd="0" presId="urn:microsoft.com/office/officeart/2005/8/layout/list1"/>
    <dgm:cxn modelId="{6E70F8AC-AB85-40E2-9157-488B0E79B5E9}" type="presParOf" srcId="{377AF4C1-697B-46A0-A6C6-DEC30152FDC1}" destId="{435B3D9D-E39D-455E-A724-EF3F439BB719}" srcOrd="2" destOrd="0" presId="urn:microsoft.com/office/officeart/2005/8/layout/list1"/>
    <dgm:cxn modelId="{30C37573-1618-4BAA-8B9A-3E156395DD34}" type="presParOf" srcId="{377AF4C1-697B-46A0-A6C6-DEC30152FDC1}" destId="{D0388B83-050E-48F3-A854-4FDFFCFE27D5}" srcOrd="3" destOrd="0" presId="urn:microsoft.com/office/officeart/2005/8/layout/list1"/>
    <dgm:cxn modelId="{5361BE9B-860B-40D8-80E2-34F5FA2EE3D1}" type="presParOf" srcId="{377AF4C1-697B-46A0-A6C6-DEC30152FDC1}" destId="{E6114745-E394-4E34-A42F-CE94E5D1E3A3}" srcOrd="4" destOrd="0" presId="urn:microsoft.com/office/officeart/2005/8/layout/list1"/>
    <dgm:cxn modelId="{841DCDE5-39A8-422B-9300-4A7C16486BFA}" type="presParOf" srcId="{E6114745-E394-4E34-A42F-CE94E5D1E3A3}" destId="{59D59640-76A9-4495-868B-E110C059F9C5}" srcOrd="0" destOrd="0" presId="urn:microsoft.com/office/officeart/2005/8/layout/list1"/>
    <dgm:cxn modelId="{DBE994FD-E9B0-47BC-BA2F-6073DA9D7448}" type="presParOf" srcId="{E6114745-E394-4E34-A42F-CE94E5D1E3A3}" destId="{FF4850AB-82F1-44EB-8285-9B3C8F8037E8}" srcOrd="1" destOrd="0" presId="urn:microsoft.com/office/officeart/2005/8/layout/list1"/>
    <dgm:cxn modelId="{8E6B860B-57B5-4EEB-82F6-C8B34D10B12E}" type="presParOf" srcId="{377AF4C1-697B-46A0-A6C6-DEC30152FDC1}" destId="{5722F69F-E94E-4375-AB29-1F5F90EBEA37}" srcOrd="5" destOrd="0" presId="urn:microsoft.com/office/officeart/2005/8/layout/list1"/>
    <dgm:cxn modelId="{965C9F45-4FE1-442C-97C8-2E4D7C8AA9E6}" type="presParOf" srcId="{377AF4C1-697B-46A0-A6C6-DEC30152FDC1}" destId="{F894A87D-5D50-4926-B91E-4F88337C6DC5}" srcOrd="6" destOrd="0" presId="urn:microsoft.com/office/officeart/2005/8/layout/list1"/>
    <dgm:cxn modelId="{766CBA64-9D9D-4C99-A74B-CA185951B480}" type="presParOf" srcId="{377AF4C1-697B-46A0-A6C6-DEC30152FDC1}" destId="{5EA7B1A4-1EA5-48AD-B68C-284031CB4E3E}" srcOrd="7" destOrd="0" presId="urn:microsoft.com/office/officeart/2005/8/layout/list1"/>
    <dgm:cxn modelId="{94C6BD7F-8562-49E9-9FB2-2CE8E20FB0D8}" type="presParOf" srcId="{377AF4C1-697B-46A0-A6C6-DEC30152FDC1}" destId="{FE8DA51B-7A64-4EB1-B745-D5F415804E5C}" srcOrd="8" destOrd="0" presId="urn:microsoft.com/office/officeart/2005/8/layout/list1"/>
    <dgm:cxn modelId="{9D52AE9D-8D2B-4CB9-AC89-C6113488C525}" type="presParOf" srcId="{FE8DA51B-7A64-4EB1-B745-D5F415804E5C}" destId="{3108C69C-65B4-4B25-A09B-E75FB9B3D8F2}" srcOrd="0" destOrd="0" presId="urn:microsoft.com/office/officeart/2005/8/layout/list1"/>
    <dgm:cxn modelId="{7E401620-E535-4BD8-A013-D9578CF13E49}" type="presParOf" srcId="{FE8DA51B-7A64-4EB1-B745-D5F415804E5C}" destId="{EF57ECB8-0B58-4C1D-8487-667A1E77AC7A}" srcOrd="1" destOrd="0" presId="urn:microsoft.com/office/officeart/2005/8/layout/list1"/>
    <dgm:cxn modelId="{5EF54685-75B9-4D6A-97C5-DB2C5810DF0C}" type="presParOf" srcId="{377AF4C1-697B-46A0-A6C6-DEC30152FDC1}" destId="{66CE1EA1-59D2-4F84-AA4C-EC9F02B91865}" srcOrd="9" destOrd="0" presId="urn:microsoft.com/office/officeart/2005/8/layout/list1"/>
    <dgm:cxn modelId="{E27BB3B5-2E9D-4AC3-B18D-0028C592312F}" type="presParOf" srcId="{377AF4C1-697B-46A0-A6C6-DEC30152FDC1}" destId="{74610AD8-BB35-405B-93A0-F7DF25FE1D6A}" srcOrd="10" destOrd="0" presId="urn:microsoft.com/office/officeart/2005/8/layout/list1"/>
  </dgm:cxnLst>
  <dgm:bg/>
  <dgm:whole>
    <a:ln>
      <a:solidFill>
        <a:srgbClr val="67CFCA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90E0DE-2AFB-4C67-9291-8F6FCB43443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403230-388F-470C-9C22-7DCD06C83EC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dirty="0" smtClean="0"/>
            <a:t>Гражданин, нуждающийся в социальном обслуживании</a:t>
          </a:r>
          <a:endParaRPr lang="ru-RU" sz="1400" dirty="0"/>
        </a:p>
      </dgm:t>
    </dgm:pt>
    <dgm:pt modelId="{2797C5EF-5F0A-46A3-9676-2C86CCFF5429}" type="parTrans" cxnId="{EB81836B-989C-443E-BFCC-DC9FC150E24F}">
      <dgm:prSet/>
      <dgm:spPr/>
      <dgm:t>
        <a:bodyPr/>
        <a:lstStyle/>
        <a:p>
          <a:endParaRPr lang="ru-RU"/>
        </a:p>
      </dgm:t>
    </dgm:pt>
    <dgm:pt modelId="{1C681C2B-ED61-4DAE-921E-79C53F555C2D}" type="sibTrans" cxnId="{EB81836B-989C-443E-BFCC-DC9FC150E24F}">
      <dgm:prSet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641F6DB0-5A33-4D51-846A-C977749120E0}">
      <dgm:prSet phldrT="[Текст]" custT="1"/>
      <dgm:spPr/>
      <dgm:t>
        <a:bodyPr/>
        <a:lstStyle/>
        <a:p>
          <a:r>
            <a:rPr lang="ru-RU" sz="1400" dirty="0" smtClean="0"/>
            <a:t>Документ, удостоверяющий личность, документы подтверждающие наличие обстоятельств, ухудшающих его жизнедеятельность</a:t>
          </a:r>
          <a:endParaRPr lang="ru-RU" sz="1400" dirty="0"/>
        </a:p>
      </dgm:t>
    </dgm:pt>
    <dgm:pt modelId="{DA4BDC1B-CA99-4BC1-B91F-8AE6A1571894}" type="parTrans" cxnId="{B62D238A-E3DC-48BA-9575-7469B75417E7}">
      <dgm:prSet/>
      <dgm:spPr/>
      <dgm:t>
        <a:bodyPr/>
        <a:lstStyle/>
        <a:p>
          <a:endParaRPr lang="ru-RU"/>
        </a:p>
      </dgm:t>
    </dgm:pt>
    <dgm:pt modelId="{AC5C836A-FB53-4C6F-B9D8-748155D26DA4}" type="sibTrans" cxnId="{B62D238A-E3DC-48BA-9575-7469B75417E7}">
      <dgm:prSet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DB784C8D-C753-4ACF-8963-0A781E590BE9}">
      <dgm:prSet phldrT="[Текст]" custT="1"/>
      <dgm:spPr/>
      <dgm:t>
        <a:bodyPr/>
        <a:lstStyle/>
        <a:p>
          <a:r>
            <a:rPr lang="ru-RU" sz="1600" dirty="0" smtClean="0"/>
            <a:t>Оказание содействия в сборе документов</a:t>
          </a:r>
          <a:endParaRPr lang="ru-RU" sz="1600" dirty="0"/>
        </a:p>
      </dgm:t>
    </dgm:pt>
    <dgm:pt modelId="{C9322F59-B27C-4E4C-AAA7-3354C5F485FF}" type="parTrans" cxnId="{0D50E596-A1BB-4896-AE6E-F069843B285F}">
      <dgm:prSet/>
      <dgm:spPr/>
      <dgm:t>
        <a:bodyPr/>
        <a:lstStyle/>
        <a:p>
          <a:endParaRPr lang="ru-RU"/>
        </a:p>
      </dgm:t>
    </dgm:pt>
    <dgm:pt modelId="{E6B15A81-4757-4768-AF81-66915042877F}" type="sibTrans" cxnId="{0D50E596-A1BB-4896-AE6E-F069843B285F}">
      <dgm:prSet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9944AE1C-6A1F-49A3-B4B6-BD63C1389456}">
      <dgm:prSet phldrT="[Текст]" custT="1"/>
      <dgm:spPr/>
      <dgm:t>
        <a:bodyPr/>
        <a:lstStyle/>
        <a:p>
          <a:r>
            <a:rPr lang="ru-RU" sz="1600" dirty="0" smtClean="0"/>
            <a:t>Признание гражданина нуждающимся в социальном обслуживании; разработка ИППСУ</a:t>
          </a:r>
          <a:endParaRPr lang="ru-RU" sz="1600" dirty="0"/>
        </a:p>
      </dgm:t>
    </dgm:pt>
    <dgm:pt modelId="{9E563F84-A09D-4CC7-9362-E3AE825213D6}" type="parTrans" cxnId="{F86500CE-7524-47B5-B1C5-D8D06F8DD40B}">
      <dgm:prSet/>
      <dgm:spPr/>
      <dgm:t>
        <a:bodyPr/>
        <a:lstStyle/>
        <a:p>
          <a:endParaRPr lang="ru-RU"/>
        </a:p>
      </dgm:t>
    </dgm:pt>
    <dgm:pt modelId="{C0C7F611-A093-4482-A147-6A8F5F4995B7}" type="sibTrans" cxnId="{F86500CE-7524-47B5-B1C5-D8D06F8DD40B}">
      <dgm:prSet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056F2BBF-3CFE-4A88-A1E3-DD4BA7F9DEEF}">
      <dgm:prSet phldrT="[Текст]" custT="1"/>
      <dgm:spPr/>
      <dgm:t>
        <a:bodyPr/>
        <a:lstStyle/>
        <a:p>
          <a:r>
            <a:rPr lang="ru-RU" sz="1600" dirty="0" smtClean="0"/>
            <a:t>Заключение договора на оказание социальных услуг с поставщиком</a:t>
          </a:r>
          <a:endParaRPr lang="ru-RU" sz="1600" dirty="0"/>
        </a:p>
      </dgm:t>
    </dgm:pt>
    <dgm:pt modelId="{C7199FD3-E5BC-44F2-9251-79B48175A1FD}" type="parTrans" cxnId="{B71717ED-6735-4824-81EE-D66E0DE7D5D2}">
      <dgm:prSet/>
      <dgm:spPr/>
      <dgm:t>
        <a:bodyPr/>
        <a:lstStyle/>
        <a:p>
          <a:endParaRPr lang="ru-RU"/>
        </a:p>
      </dgm:t>
    </dgm:pt>
    <dgm:pt modelId="{ED2D3801-5CA4-434E-B118-331545451ABB}" type="sibTrans" cxnId="{B71717ED-6735-4824-81EE-D66E0DE7D5D2}">
      <dgm:prSet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D8F3678F-24CC-487A-A32A-9E5121C81510}">
      <dgm:prSet phldrT="[Текст]" custT="1"/>
      <dgm:spPr/>
      <dgm:t>
        <a:bodyPr/>
        <a:lstStyle/>
        <a:p>
          <a:r>
            <a:rPr lang="ru-RU" sz="1600" dirty="0" smtClean="0"/>
            <a:t>Оказание социальной услуги, в соответствии с ИППСУ</a:t>
          </a:r>
          <a:endParaRPr lang="ru-RU" sz="1600" dirty="0"/>
        </a:p>
      </dgm:t>
    </dgm:pt>
    <dgm:pt modelId="{F194AB66-FC3B-472B-B7E9-A0B3654B1157}" type="parTrans" cxnId="{24A7C7C6-CE5F-447E-9A6F-A8C98C25BCF2}">
      <dgm:prSet/>
      <dgm:spPr/>
      <dgm:t>
        <a:bodyPr/>
        <a:lstStyle/>
        <a:p>
          <a:endParaRPr lang="ru-RU"/>
        </a:p>
      </dgm:t>
    </dgm:pt>
    <dgm:pt modelId="{5C5B1D9D-9F7F-43F6-9823-3A9E652CA041}" type="sibTrans" cxnId="{24A7C7C6-CE5F-447E-9A6F-A8C98C25BCF2}">
      <dgm:prSet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19F51697-1496-4CB0-9E38-5CA61481BABF}" type="pres">
      <dgm:prSet presAssocID="{B490E0DE-2AFB-4C67-9291-8F6FCB4344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466740-3912-44FB-A945-0BCA258350E7}" type="pres">
      <dgm:prSet presAssocID="{BD403230-388F-470C-9C22-7DCD06C83EC6}" presName="node" presStyleLbl="node1" presStyleIdx="0" presStyleCnt="6" custScaleX="113020" custRadScaleRad="94961" custRadScaleInc="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A9BBF-FB7F-45CC-ADDF-F8B8B1600917}" type="pres">
      <dgm:prSet presAssocID="{1C681C2B-ED61-4DAE-921E-79C53F555C2D}" presName="sibTrans" presStyleLbl="sibTrans2D1" presStyleIdx="0" presStyleCnt="6" custScaleX="632808" custLinFactX="196423" custLinFactY="-14522" custLinFactNeighborX="200000" custLinFactNeighborY="-100000"/>
      <dgm:spPr/>
      <dgm:t>
        <a:bodyPr/>
        <a:lstStyle/>
        <a:p>
          <a:endParaRPr lang="ru-RU"/>
        </a:p>
      </dgm:t>
    </dgm:pt>
    <dgm:pt modelId="{757B62A3-82D2-4C46-A584-914D07100868}" type="pres">
      <dgm:prSet presAssocID="{1C681C2B-ED61-4DAE-921E-79C53F555C2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5C3829CA-72C0-4DD2-8FFD-A1FFDAC96F05}" type="pres">
      <dgm:prSet presAssocID="{641F6DB0-5A33-4D51-846A-C977749120E0}" presName="node" presStyleLbl="node1" presStyleIdx="1" presStyleCnt="6" custScaleX="167530" custScaleY="134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FB7D1-9574-4745-A52A-4956A65D1B19}" type="pres">
      <dgm:prSet presAssocID="{AC5C836A-FB53-4C6F-B9D8-748155D26DA4}" presName="sibTrans" presStyleLbl="sibTrans2D1" presStyleIdx="1" presStyleCnt="6" custScaleX="1123222" custLinFactX="925189" custLinFactNeighborX="1000000" custLinFactNeighborY="-8136"/>
      <dgm:spPr/>
      <dgm:t>
        <a:bodyPr/>
        <a:lstStyle/>
        <a:p>
          <a:endParaRPr lang="ru-RU"/>
        </a:p>
      </dgm:t>
    </dgm:pt>
    <dgm:pt modelId="{7605F761-CAA3-443D-B705-AC2D1A4882CC}" type="pres">
      <dgm:prSet presAssocID="{AC5C836A-FB53-4C6F-B9D8-748155D26DA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8AA1595-8A54-40C1-AA48-4D887AF545AE}" type="pres">
      <dgm:prSet presAssocID="{DB784C8D-C753-4ACF-8963-0A781E590BE9}" presName="node" presStyleLbl="node1" presStyleIdx="2" presStyleCnt="6" custScaleX="150648" custScaleY="125536" custRadScaleRad="103779" custRadScaleInc="-24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2ADF2-823F-4D93-A367-A220F7957BAB}" type="pres">
      <dgm:prSet presAssocID="{E6B15A81-4757-4768-AF81-66915042877F}" presName="sibTrans" presStyleLbl="sibTrans2D1" presStyleIdx="2" presStyleCnt="6" custScaleX="319979" custLinFactX="100000" custLinFactNeighborX="117900" custLinFactNeighborY="98591"/>
      <dgm:spPr/>
      <dgm:t>
        <a:bodyPr/>
        <a:lstStyle/>
        <a:p>
          <a:endParaRPr lang="ru-RU"/>
        </a:p>
      </dgm:t>
    </dgm:pt>
    <dgm:pt modelId="{7FD5E324-ABC9-463A-A8DA-AD6C7A65746E}" type="pres">
      <dgm:prSet presAssocID="{E6B15A81-4757-4768-AF81-66915042877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0AFD51C-A0D6-4646-9163-4138423E2E6A}" type="pres">
      <dgm:prSet presAssocID="{9944AE1C-6A1F-49A3-B4B6-BD63C1389456}" presName="node" presStyleLbl="node1" presStyleIdx="3" presStyleCnt="6" custScaleX="148917" custScaleY="130298" custRadScaleRad="91670" custRadScaleInc="-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E0EFF-C9E9-4661-BD5F-036206BF886D}" type="pres">
      <dgm:prSet presAssocID="{C0C7F611-A093-4482-A147-6A8F5F4995B7}" presName="sibTrans" presStyleLbl="sibTrans2D1" presStyleIdx="3" presStyleCnt="6" custScaleX="513564" custLinFactX="-200000" custLinFactNeighborX="-234619" custLinFactNeighborY="99280"/>
      <dgm:spPr/>
      <dgm:t>
        <a:bodyPr/>
        <a:lstStyle/>
        <a:p>
          <a:endParaRPr lang="ru-RU"/>
        </a:p>
      </dgm:t>
    </dgm:pt>
    <dgm:pt modelId="{0F376302-DD42-4F92-A3AD-6AF101E9C408}" type="pres">
      <dgm:prSet presAssocID="{C0C7F611-A093-4482-A147-6A8F5F4995B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142DB4A-21DB-474E-81B9-3DCFFA418792}" type="pres">
      <dgm:prSet presAssocID="{056F2BBF-3CFE-4A88-A1E3-DD4BA7F9DEEF}" presName="node" presStyleLbl="node1" presStyleIdx="4" presStyleCnt="6" custScaleX="141549" custScaleY="120291" custRadScaleRad="97826" custRadScaleInc="16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4D99A-2DE1-4CCB-9C6E-45A5AF86B816}" type="pres">
      <dgm:prSet presAssocID="{ED2D3801-5CA4-434E-B118-331545451ABB}" presName="sibTrans" presStyleLbl="sibTrans2D1" presStyleIdx="4" presStyleCnt="6" custScaleX="184026"/>
      <dgm:spPr/>
      <dgm:t>
        <a:bodyPr/>
        <a:lstStyle/>
        <a:p>
          <a:endParaRPr lang="ru-RU"/>
        </a:p>
      </dgm:t>
    </dgm:pt>
    <dgm:pt modelId="{059141CE-274A-4973-AAAF-FC81E8E12667}" type="pres">
      <dgm:prSet presAssocID="{ED2D3801-5CA4-434E-B118-331545451AB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A772320-86EB-47CD-808C-367A386A6975}" type="pres">
      <dgm:prSet presAssocID="{D8F3678F-24CC-487A-A32A-9E5121C81510}" presName="node" presStyleLbl="node1" presStyleIdx="5" presStyleCnt="6" custScaleX="142297" custScaleY="114959" custRadScaleRad="103597" custRadScaleInc="10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88544-F315-4599-BE64-083714EDB98A}" type="pres">
      <dgm:prSet presAssocID="{5C5B1D9D-9F7F-43F6-9823-3A9E652CA041}" presName="sibTrans" presStyleLbl="sibTrans2D1" presStyleIdx="5" presStyleCnt="6" custAng="11160000" custFlipVert="1" custFlipHor="1" custScaleX="378852" custScaleY="107243" custLinFactX="-33313" custLinFactNeighborX="-100000" custLinFactNeighborY="-9381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DE6A1C2B-4280-4D79-84A8-2ABE22FFAD45}" type="pres">
      <dgm:prSet presAssocID="{5C5B1D9D-9F7F-43F6-9823-3A9E652CA041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5BF3270-2606-4043-B6D9-9D7B90555A4F}" type="presOf" srcId="{ED2D3801-5CA4-434E-B118-331545451ABB}" destId="{6DB4D99A-2DE1-4CCB-9C6E-45A5AF86B816}" srcOrd="0" destOrd="0" presId="urn:microsoft.com/office/officeart/2005/8/layout/cycle2"/>
    <dgm:cxn modelId="{C6045577-E432-4E21-8D7B-D4E175C833B4}" type="presOf" srcId="{9944AE1C-6A1F-49A3-B4B6-BD63C1389456}" destId="{40AFD51C-A0D6-4646-9163-4138423E2E6A}" srcOrd="0" destOrd="0" presId="urn:microsoft.com/office/officeart/2005/8/layout/cycle2"/>
    <dgm:cxn modelId="{DCF16AD3-DE31-4EA9-BA01-84B24C661278}" type="presOf" srcId="{C0C7F611-A093-4482-A147-6A8F5F4995B7}" destId="{0F376302-DD42-4F92-A3AD-6AF101E9C408}" srcOrd="1" destOrd="0" presId="urn:microsoft.com/office/officeart/2005/8/layout/cycle2"/>
    <dgm:cxn modelId="{EE809EFE-9D3A-41D2-8B6E-361BB9837B3A}" type="presOf" srcId="{E6B15A81-4757-4768-AF81-66915042877F}" destId="{16F2ADF2-823F-4D93-A367-A220F7957BAB}" srcOrd="0" destOrd="0" presId="urn:microsoft.com/office/officeart/2005/8/layout/cycle2"/>
    <dgm:cxn modelId="{45DFA98C-690E-4A01-AF6A-5BA31FAC0805}" type="presOf" srcId="{BD403230-388F-470C-9C22-7DCD06C83EC6}" destId="{CE466740-3912-44FB-A945-0BCA258350E7}" srcOrd="0" destOrd="0" presId="urn:microsoft.com/office/officeart/2005/8/layout/cycle2"/>
    <dgm:cxn modelId="{3991B6E5-1715-42D7-B988-AB002B5A9E93}" type="presOf" srcId="{5C5B1D9D-9F7F-43F6-9823-3A9E652CA041}" destId="{DE6A1C2B-4280-4D79-84A8-2ABE22FFAD45}" srcOrd="1" destOrd="0" presId="urn:microsoft.com/office/officeart/2005/8/layout/cycle2"/>
    <dgm:cxn modelId="{9D5A3FD9-2A1C-4A3C-AA90-7446DBDC8681}" type="presOf" srcId="{1C681C2B-ED61-4DAE-921E-79C53F555C2D}" destId="{757B62A3-82D2-4C46-A584-914D07100868}" srcOrd="1" destOrd="0" presId="urn:microsoft.com/office/officeart/2005/8/layout/cycle2"/>
    <dgm:cxn modelId="{EB81836B-989C-443E-BFCC-DC9FC150E24F}" srcId="{B490E0DE-2AFB-4C67-9291-8F6FCB43443E}" destId="{BD403230-388F-470C-9C22-7DCD06C83EC6}" srcOrd="0" destOrd="0" parTransId="{2797C5EF-5F0A-46A3-9676-2C86CCFF5429}" sibTransId="{1C681C2B-ED61-4DAE-921E-79C53F555C2D}"/>
    <dgm:cxn modelId="{A0111DEA-69A9-4E4D-AE32-70BABCBA96CF}" type="presOf" srcId="{C0C7F611-A093-4482-A147-6A8F5F4995B7}" destId="{A90E0EFF-C9E9-4661-BD5F-036206BF886D}" srcOrd="0" destOrd="0" presId="urn:microsoft.com/office/officeart/2005/8/layout/cycle2"/>
    <dgm:cxn modelId="{77402E25-70E9-46F0-996C-D8EF268AB165}" type="presOf" srcId="{ED2D3801-5CA4-434E-B118-331545451ABB}" destId="{059141CE-274A-4973-AAAF-FC81E8E12667}" srcOrd="1" destOrd="0" presId="urn:microsoft.com/office/officeart/2005/8/layout/cycle2"/>
    <dgm:cxn modelId="{7AB44440-CF73-462A-8FD3-21AE8C88CFD4}" type="presOf" srcId="{E6B15A81-4757-4768-AF81-66915042877F}" destId="{7FD5E324-ABC9-463A-A8DA-AD6C7A65746E}" srcOrd="1" destOrd="0" presId="urn:microsoft.com/office/officeart/2005/8/layout/cycle2"/>
    <dgm:cxn modelId="{8D6D0FBD-B4EF-4C5C-BD0A-A17A6DFBBBEA}" type="presOf" srcId="{AC5C836A-FB53-4C6F-B9D8-748155D26DA4}" destId="{7605F761-CAA3-443D-B705-AC2D1A4882CC}" srcOrd="1" destOrd="0" presId="urn:microsoft.com/office/officeart/2005/8/layout/cycle2"/>
    <dgm:cxn modelId="{54C2B78B-CCB2-4BEF-8D88-67520C7233A8}" type="presOf" srcId="{D8F3678F-24CC-487A-A32A-9E5121C81510}" destId="{8A772320-86EB-47CD-808C-367A386A6975}" srcOrd="0" destOrd="0" presId="urn:microsoft.com/office/officeart/2005/8/layout/cycle2"/>
    <dgm:cxn modelId="{B53D99B4-318B-401E-BFDF-AC2084099A7C}" type="presOf" srcId="{DB784C8D-C753-4ACF-8963-0A781E590BE9}" destId="{78AA1595-8A54-40C1-AA48-4D887AF545AE}" srcOrd="0" destOrd="0" presId="urn:microsoft.com/office/officeart/2005/8/layout/cycle2"/>
    <dgm:cxn modelId="{7D877B1A-1209-4A10-8491-16C8BDD53417}" type="presOf" srcId="{B490E0DE-2AFB-4C67-9291-8F6FCB43443E}" destId="{19F51697-1496-4CB0-9E38-5CA61481BABF}" srcOrd="0" destOrd="0" presId="urn:microsoft.com/office/officeart/2005/8/layout/cycle2"/>
    <dgm:cxn modelId="{4B4C4BC7-1592-4B7F-978F-A58E44F5D551}" type="presOf" srcId="{1C681C2B-ED61-4DAE-921E-79C53F555C2D}" destId="{9B3A9BBF-FB7F-45CC-ADDF-F8B8B1600917}" srcOrd="0" destOrd="0" presId="urn:microsoft.com/office/officeart/2005/8/layout/cycle2"/>
    <dgm:cxn modelId="{B62D238A-E3DC-48BA-9575-7469B75417E7}" srcId="{B490E0DE-2AFB-4C67-9291-8F6FCB43443E}" destId="{641F6DB0-5A33-4D51-846A-C977749120E0}" srcOrd="1" destOrd="0" parTransId="{DA4BDC1B-CA99-4BC1-B91F-8AE6A1571894}" sibTransId="{AC5C836A-FB53-4C6F-B9D8-748155D26DA4}"/>
    <dgm:cxn modelId="{B71717ED-6735-4824-81EE-D66E0DE7D5D2}" srcId="{B490E0DE-2AFB-4C67-9291-8F6FCB43443E}" destId="{056F2BBF-3CFE-4A88-A1E3-DD4BA7F9DEEF}" srcOrd="4" destOrd="0" parTransId="{C7199FD3-E5BC-44F2-9251-79B48175A1FD}" sibTransId="{ED2D3801-5CA4-434E-B118-331545451ABB}"/>
    <dgm:cxn modelId="{F86500CE-7524-47B5-B1C5-D8D06F8DD40B}" srcId="{B490E0DE-2AFB-4C67-9291-8F6FCB43443E}" destId="{9944AE1C-6A1F-49A3-B4B6-BD63C1389456}" srcOrd="3" destOrd="0" parTransId="{9E563F84-A09D-4CC7-9362-E3AE825213D6}" sibTransId="{C0C7F611-A093-4482-A147-6A8F5F4995B7}"/>
    <dgm:cxn modelId="{24A7C7C6-CE5F-447E-9A6F-A8C98C25BCF2}" srcId="{B490E0DE-2AFB-4C67-9291-8F6FCB43443E}" destId="{D8F3678F-24CC-487A-A32A-9E5121C81510}" srcOrd="5" destOrd="0" parTransId="{F194AB66-FC3B-472B-B7E9-A0B3654B1157}" sibTransId="{5C5B1D9D-9F7F-43F6-9823-3A9E652CA041}"/>
    <dgm:cxn modelId="{386DF4BE-A688-4AEF-A419-17ED972BD88B}" type="presOf" srcId="{5C5B1D9D-9F7F-43F6-9823-3A9E652CA041}" destId="{C5788544-F315-4599-BE64-083714EDB98A}" srcOrd="0" destOrd="0" presId="urn:microsoft.com/office/officeart/2005/8/layout/cycle2"/>
    <dgm:cxn modelId="{0D50E596-A1BB-4896-AE6E-F069843B285F}" srcId="{B490E0DE-2AFB-4C67-9291-8F6FCB43443E}" destId="{DB784C8D-C753-4ACF-8963-0A781E590BE9}" srcOrd="2" destOrd="0" parTransId="{C9322F59-B27C-4E4C-AAA7-3354C5F485FF}" sibTransId="{E6B15A81-4757-4768-AF81-66915042877F}"/>
    <dgm:cxn modelId="{98A9EEEF-F0D5-4C45-BA4C-6830C3BDB8E8}" type="presOf" srcId="{641F6DB0-5A33-4D51-846A-C977749120E0}" destId="{5C3829CA-72C0-4DD2-8FFD-A1FFDAC96F05}" srcOrd="0" destOrd="0" presId="urn:microsoft.com/office/officeart/2005/8/layout/cycle2"/>
    <dgm:cxn modelId="{16813E86-1D9A-44F8-A6EC-E2D9CA050786}" type="presOf" srcId="{AC5C836A-FB53-4C6F-B9D8-748155D26DA4}" destId="{0AEFB7D1-9574-4745-A52A-4956A65D1B19}" srcOrd="0" destOrd="0" presId="urn:microsoft.com/office/officeart/2005/8/layout/cycle2"/>
    <dgm:cxn modelId="{5AEB056B-AE16-405F-A09F-BFF2CF80FCAF}" type="presOf" srcId="{056F2BBF-3CFE-4A88-A1E3-DD4BA7F9DEEF}" destId="{C142DB4A-21DB-474E-81B9-3DCFFA418792}" srcOrd="0" destOrd="0" presId="urn:microsoft.com/office/officeart/2005/8/layout/cycle2"/>
    <dgm:cxn modelId="{AC2C81D0-630A-4747-8EBC-A372E3E68600}" type="presParOf" srcId="{19F51697-1496-4CB0-9E38-5CA61481BABF}" destId="{CE466740-3912-44FB-A945-0BCA258350E7}" srcOrd="0" destOrd="0" presId="urn:microsoft.com/office/officeart/2005/8/layout/cycle2"/>
    <dgm:cxn modelId="{31122486-3DAB-4DB5-A7C3-DFF233084AC0}" type="presParOf" srcId="{19F51697-1496-4CB0-9E38-5CA61481BABF}" destId="{9B3A9BBF-FB7F-45CC-ADDF-F8B8B1600917}" srcOrd="1" destOrd="0" presId="urn:microsoft.com/office/officeart/2005/8/layout/cycle2"/>
    <dgm:cxn modelId="{D98059DA-EF2B-438A-B90B-A915624DA2F8}" type="presParOf" srcId="{9B3A9BBF-FB7F-45CC-ADDF-F8B8B1600917}" destId="{757B62A3-82D2-4C46-A584-914D07100868}" srcOrd="0" destOrd="0" presId="urn:microsoft.com/office/officeart/2005/8/layout/cycle2"/>
    <dgm:cxn modelId="{17601467-D849-4B88-9B17-01530310C368}" type="presParOf" srcId="{19F51697-1496-4CB0-9E38-5CA61481BABF}" destId="{5C3829CA-72C0-4DD2-8FFD-A1FFDAC96F05}" srcOrd="2" destOrd="0" presId="urn:microsoft.com/office/officeart/2005/8/layout/cycle2"/>
    <dgm:cxn modelId="{D77C7ECA-0A26-43B5-921D-AA12903BEA73}" type="presParOf" srcId="{19F51697-1496-4CB0-9E38-5CA61481BABF}" destId="{0AEFB7D1-9574-4745-A52A-4956A65D1B19}" srcOrd="3" destOrd="0" presId="urn:microsoft.com/office/officeart/2005/8/layout/cycle2"/>
    <dgm:cxn modelId="{01CF9B2E-EFC8-4A8C-8E03-3E1F5752C792}" type="presParOf" srcId="{0AEFB7D1-9574-4745-A52A-4956A65D1B19}" destId="{7605F761-CAA3-443D-B705-AC2D1A4882CC}" srcOrd="0" destOrd="0" presId="urn:microsoft.com/office/officeart/2005/8/layout/cycle2"/>
    <dgm:cxn modelId="{504F7390-056F-4565-9A30-817EBF5E2626}" type="presParOf" srcId="{19F51697-1496-4CB0-9E38-5CA61481BABF}" destId="{78AA1595-8A54-40C1-AA48-4D887AF545AE}" srcOrd="4" destOrd="0" presId="urn:microsoft.com/office/officeart/2005/8/layout/cycle2"/>
    <dgm:cxn modelId="{90C2A21B-F73C-44A7-847A-0681D28BFDD0}" type="presParOf" srcId="{19F51697-1496-4CB0-9E38-5CA61481BABF}" destId="{16F2ADF2-823F-4D93-A367-A220F7957BAB}" srcOrd="5" destOrd="0" presId="urn:microsoft.com/office/officeart/2005/8/layout/cycle2"/>
    <dgm:cxn modelId="{E6750734-FF66-43E6-8FF8-C95CBCAC53BD}" type="presParOf" srcId="{16F2ADF2-823F-4D93-A367-A220F7957BAB}" destId="{7FD5E324-ABC9-463A-A8DA-AD6C7A65746E}" srcOrd="0" destOrd="0" presId="urn:microsoft.com/office/officeart/2005/8/layout/cycle2"/>
    <dgm:cxn modelId="{811597C0-285F-46E7-9CC4-F72D31278FF0}" type="presParOf" srcId="{19F51697-1496-4CB0-9E38-5CA61481BABF}" destId="{40AFD51C-A0D6-4646-9163-4138423E2E6A}" srcOrd="6" destOrd="0" presId="urn:microsoft.com/office/officeart/2005/8/layout/cycle2"/>
    <dgm:cxn modelId="{FB1962BD-4E92-45AA-851E-B11A0B2809AF}" type="presParOf" srcId="{19F51697-1496-4CB0-9E38-5CA61481BABF}" destId="{A90E0EFF-C9E9-4661-BD5F-036206BF886D}" srcOrd="7" destOrd="0" presId="urn:microsoft.com/office/officeart/2005/8/layout/cycle2"/>
    <dgm:cxn modelId="{22C203A7-23DF-4EF5-A939-5FB85417F111}" type="presParOf" srcId="{A90E0EFF-C9E9-4661-BD5F-036206BF886D}" destId="{0F376302-DD42-4F92-A3AD-6AF101E9C408}" srcOrd="0" destOrd="0" presId="urn:microsoft.com/office/officeart/2005/8/layout/cycle2"/>
    <dgm:cxn modelId="{A8686662-451D-4549-B90B-159BA2049DD4}" type="presParOf" srcId="{19F51697-1496-4CB0-9E38-5CA61481BABF}" destId="{C142DB4A-21DB-474E-81B9-3DCFFA418792}" srcOrd="8" destOrd="0" presId="urn:microsoft.com/office/officeart/2005/8/layout/cycle2"/>
    <dgm:cxn modelId="{DE8FC4DF-D89C-491F-9904-08F447DF1727}" type="presParOf" srcId="{19F51697-1496-4CB0-9E38-5CA61481BABF}" destId="{6DB4D99A-2DE1-4CCB-9C6E-45A5AF86B816}" srcOrd="9" destOrd="0" presId="urn:microsoft.com/office/officeart/2005/8/layout/cycle2"/>
    <dgm:cxn modelId="{43F428D1-3646-474E-B1EA-A72A095B857F}" type="presParOf" srcId="{6DB4D99A-2DE1-4CCB-9C6E-45A5AF86B816}" destId="{059141CE-274A-4973-AAAF-FC81E8E12667}" srcOrd="0" destOrd="0" presId="urn:microsoft.com/office/officeart/2005/8/layout/cycle2"/>
    <dgm:cxn modelId="{32133073-AF07-4A56-AE8C-CF5602DE0A1C}" type="presParOf" srcId="{19F51697-1496-4CB0-9E38-5CA61481BABF}" destId="{8A772320-86EB-47CD-808C-367A386A6975}" srcOrd="10" destOrd="0" presId="urn:microsoft.com/office/officeart/2005/8/layout/cycle2"/>
    <dgm:cxn modelId="{3117EEA8-9897-4206-B523-BDEF6E548164}" type="presParOf" srcId="{19F51697-1496-4CB0-9E38-5CA61481BABF}" destId="{C5788544-F315-4599-BE64-083714EDB98A}" srcOrd="11" destOrd="0" presId="urn:microsoft.com/office/officeart/2005/8/layout/cycle2"/>
    <dgm:cxn modelId="{62BB6C63-E8ED-41DB-874A-B878D7BD4C92}" type="presParOf" srcId="{C5788544-F315-4599-BE64-083714EDB98A}" destId="{DE6A1C2B-4280-4D79-84A8-2ABE22FFAD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DD46EA-249B-4714-8623-FA16215FC95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8E8228-14A3-4BDB-82D2-9254BE5D8CB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ОСЗН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F00AA5B-F052-4013-AAB5-0A16690E4DD1}" type="parTrans" cxnId="{8D852172-E092-46B7-9203-DF784B2EFFD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95C49CF-078F-4203-9347-775E9096087A}" type="sibTrans" cxnId="{8D852172-E092-46B7-9203-DF784B2EFFD3}">
      <dgm:prSet/>
      <dgm:spPr>
        <a:effectLst/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Библиотеки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14CEB91-1CCA-4BC6-8B8D-6343797FC7B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Музыкальные  школы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88796D2-FB43-4069-81C3-47FFBA3A0935}" type="parTrans" cxnId="{CA860953-A62B-4F52-B8C4-612981F746E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7B76AB5-832E-422E-B289-9A23DE8A5257}" type="sibTrans" cxnId="{CA860953-A62B-4F52-B8C4-612981F746E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Управа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050ED04-E475-4E79-B521-B6538AD5C8F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E700608-CDFA-4A49-ABE4-A397E5536C4E}" type="parTrans" cxnId="{72CB7E19-BD48-4E51-B5AC-82A3D8D5334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5D2134D-3BAE-4219-84AA-9CA4B4F4324A}" type="sibTrans" cxnId="{72CB7E19-BD48-4E51-B5AC-82A3D8D5334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221AE94-0E7B-4008-9A0B-BE7F892D885C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Храм </a:t>
          </a:r>
          <a:r>
            <a:rPr lang="ru-RU" sz="1200" smtClean="0">
              <a:latin typeface="Times New Roman" pitchFamily="18" charset="0"/>
              <a:cs typeface="Times New Roman" pitchFamily="18" charset="0"/>
            </a:rPr>
            <a:t>Новомученников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и Исповедников Российских в Строгино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2AEF32F-D218-42DA-BD3A-294191148306}" type="sibTrans" cxnId="{B7396040-1E6B-466F-ABB2-F962D636996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ЦДТ «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Строгино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E785C77-0E9A-42F4-A5CE-3AC014AAE84A}" type="parTrans" cxnId="{B7396040-1E6B-466F-ABB2-F962D636996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E00614D-90D2-42A8-AFC4-C0A6449DF2D6}" type="pres">
      <dgm:prSet presAssocID="{49DD46EA-249B-4714-8623-FA16215FC95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B1903F6-14FA-4713-B9B5-56AA2286B319}" type="pres">
      <dgm:prSet presAssocID="{B18E8228-14A3-4BDB-82D2-9254BE5D8CB4}" presName="composite" presStyleCnt="0"/>
      <dgm:spPr/>
    </dgm:pt>
    <dgm:pt modelId="{2C6BB5AC-9904-42F3-865D-B92ECBB710D7}" type="pres">
      <dgm:prSet presAssocID="{B18E8228-14A3-4BDB-82D2-9254BE5D8CB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4CCDA-1D3C-48E4-A1A0-6EF288851004}" type="pres">
      <dgm:prSet presAssocID="{B18E8228-14A3-4BDB-82D2-9254BE5D8CB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505428B-4A3A-4593-AEB0-A93F41405076}" type="pres">
      <dgm:prSet presAssocID="{B18E8228-14A3-4BDB-82D2-9254BE5D8CB4}" presName="BalanceSpacing" presStyleCnt="0"/>
      <dgm:spPr/>
    </dgm:pt>
    <dgm:pt modelId="{87634792-A14F-42E7-A32E-521E3D37A240}" type="pres">
      <dgm:prSet presAssocID="{B18E8228-14A3-4BDB-82D2-9254BE5D8CB4}" presName="BalanceSpacing1" presStyleCnt="0"/>
      <dgm:spPr/>
    </dgm:pt>
    <dgm:pt modelId="{EAA04494-7DDB-4998-9632-48A2C57C618E}" type="pres">
      <dgm:prSet presAssocID="{B95C49CF-078F-4203-9347-775E9096087A}" presName="Accent1Text" presStyleLbl="node1" presStyleIdx="1" presStyleCnt="6"/>
      <dgm:spPr/>
      <dgm:t>
        <a:bodyPr/>
        <a:lstStyle/>
        <a:p>
          <a:endParaRPr lang="ru-RU"/>
        </a:p>
      </dgm:t>
    </dgm:pt>
    <dgm:pt modelId="{B0B20B58-2B19-465F-8010-ED83DCA8ADE6}" type="pres">
      <dgm:prSet presAssocID="{B95C49CF-078F-4203-9347-775E9096087A}" presName="spaceBetweenRectangles" presStyleCnt="0"/>
      <dgm:spPr/>
    </dgm:pt>
    <dgm:pt modelId="{EA1394D0-974B-41CF-A395-07AB28CA1128}" type="pres">
      <dgm:prSet presAssocID="{B14CEB91-1CCA-4BC6-8B8D-6343797FC7B1}" presName="composite" presStyleCnt="0"/>
      <dgm:spPr/>
    </dgm:pt>
    <dgm:pt modelId="{4A089415-4ED7-47FC-8894-E63C2E75A4B2}" type="pres">
      <dgm:prSet presAssocID="{B14CEB91-1CCA-4BC6-8B8D-6343797FC7B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37D72-DA33-4707-914C-C895139CC9BD}" type="pres">
      <dgm:prSet presAssocID="{B14CEB91-1CCA-4BC6-8B8D-6343797FC7B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E68F3-4776-4343-A6B4-94E1FF35C1DA}" type="pres">
      <dgm:prSet presAssocID="{B14CEB91-1CCA-4BC6-8B8D-6343797FC7B1}" presName="BalanceSpacing" presStyleCnt="0"/>
      <dgm:spPr/>
    </dgm:pt>
    <dgm:pt modelId="{25028558-AE6D-4924-9845-235CC0005B57}" type="pres">
      <dgm:prSet presAssocID="{B14CEB91-1CCA-4BC6-8B8D-6343797FC7B1}" presName="BalanceSpacing1" presStyleCnt="0"/>
      <dgm:spPr/>
    </dgm:pt>
    <dgm:pt modelId="{1169526A-E7E5-4898-8489-8627C4EC5DB8}" type="pres">
      <dgm:prSet presAssocID="{17B76AB5-832E-422E-B289-9A23DE8A5257}" presName="Accent1Text" presStyleLbl="node1" presStyleIdx="3" presStyleCnt="6"/>
      <dgm:spPr/>
      <dgm:t>
        <a:bodyPr/>
        <a:lstStyle/>
        <a:p>
          <a:endParaRPr lang="ru-RU"/>
        </a:p>
      </dgm:t>
    </dgm:pt>
    <dgm:pt modelId="{DF81835B-4815-4073-802A-24440F116B88}" type="pres">
      <dgm:prSet presAssocID="{17B76AB5-832E-422E-B289-9A23DE8A5257}" presName="spaceBetweenRectangles" presStyleCnt="0"/>
      <dgm:spPr/>
    </dgm:pt>
    <dgm:pt modelId="{F95C263F-862C-474E-B253-1065CFE789B9}" type="pres">
      <dgm:prSet presAssocID="{3221AE94-0E7B-4008-9A0B-BE7F892D885C}" presName="composite" presStyleCnt="0"/>
      <dgm:spPr/>
    </dgm:pt>
    <dgm:pt modelId="{07CCEF3D-AF00-4B30-B2D1-8D75F188209B}" type="pres">
      <dgm:prSet presAssocID="{3221AE94-0E7B-4008-9A0B-BE7F892D885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7D1A0-3261-4241-B741-F3B3FA52F3C1}" type="pres">
      <dgm:prSet presAssocID="{3221AE94-0E7B-4008-9A0B-BE7F892D885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D137972-061D-4403-A533-3D09CD06C87B}" type="pres">
      <dgm:prSet presAssocID="{3221AE94-0E7B-4008-9A0B-BE7F892D885C}" presName="BalanceSpacing" presStyleCnt="0"/>
      <dgm:spPr/>
    </dgm:pt>
    <dgm:pt modelId="{8C00F924-75FC-4E6A-92C6-B83C6A45DC3B}" type="pres">
      <dgm:prSet presAssocID="{3221AE94-0E7B-4008-9A0B-BE7F892D885C}" presName="BalanceSpacing1" presStyleCnt="0"/>
      <dgm:spPr/>
    </dgm:pt>
    <dgm:pt modelId="{0418965E-8A09-4705-AFCB-0A041D0829F6}" type="pres">
      <dgm:prSet presAssocID="{42AEF32F-D218-42DA-BD3A-294191148306}" presName="Accent1Text" presStyleLbl="node1" presStyleIdx="5" presStyleCnt="6" custLinFactNeighborX="-1251" custLinFactNeighborY="-2468"/>
      <dgm:spPr/>
      <dgm:t>
        <a:bodyPr/>
        <a:lstStyle/>
        <a:p>
          <a:endParaRPr lang="ru-RU"/>
        </a:p>
      </dgm:t>
    </dgm:pt>
  </dgm:ptLst>
  <dgm:cxnLst>
    <dgm:cxn modelId="{958F81C2-6497-445E-971C-9EA70F8928F6}" type="presOf" srcId="{42AEF32F-D218-42DA-BD3A-294191148306}" destId="{0418965E-8A09-4705-AFCB-0A041D0829F6}" srcOrd="0" destOrd="0" presId="urn:microsoft.com/office/officeart/2008/layout/AlternatingHexagons"/>
    <dgm:cxn modelId="{BF565A25-FB91-4CB4-9BCA-0904BD8ED3D9}" type="presOf" srcId="{B14CEB91-1CCA-4BC6-8B8D-6343797FC7B1}" destId="{4A089415-4ED7-47FC-8894-E63C2E75A4B2}" srcOrd="0" destOrd="0" presId="urn:microsoft.com/office/officeart/2008/layout/AlternatingHexagons"/>
    <dgm:cxn modelId="{8D852172-E092-46B7-9203-DF784B2EFFD3}" srcId="{49DD46EA-249B-4714-8623-FA16215FC956}" destId="{B18E8228-14A3-4BDB-82D2-9254BE5D8CB4}" srcOrd="0" destOrd="0" parTransId="{BF00AA5B-F052-4013-AAB5-0A16690E4DD1}" sibTransId="{B95C49CF-078F-4203-9347-775E9096087A}"/>
    <dgm:cxn modelId="{B7396040-1E6B-466F-ABB2-F962D6369967}" srcId="{49DD46EA-249B-4714-8623-FA16215FC956}" destId="{3221AE94-0E7B-4008-9A0B-BE7F892D885C}" srcOrd="2" destOrd="0" parTransId="{EE785C77-0E9A-42F4-A5CE-3AC014AAE84A}" sibTransId="{42AEF32F-D218-42DA-BD3A-294191148306}"/>
    <dgm:cxn modelId="{EE530B67-1AE2-44E9-9E92-1DF2A9AA2456}" type="presOf" srcId="{3221AE94-0E7B-4008-9A0B-BE7F892D885C}" destId="{07CCEF3D-AF00-4B30-B2D1-8D75F188209B}" srcOrd="0" destOrd="0" presId="urn:microsoft.com/office/officeart/2008/layout/AlternatingHexagons"/>
    <dgm:cxn modelId="{45186D02-06A3-4E71-BE62-D6EAAB269457}" type="presOf" srcId="{B18E8228-14A3-4BDB-82D2-9254BE5D8CB4}" destId="{2C6BB5AC-9904-42F3-865D-B92ECBB710D7}" srcOrd="0" destOrd="0" presId="urn:microsoft.com/office/officeart/2008/layout/AlternatingHexagons"/>
    <dgm:cxn modelId="{CA860953-A62B-4F52-B8C4-612981F746E0}" srcId="{49DD46EA-249B-4714-8623-FA16215FC956}" destId="{B14CEB91-1CCA-4BC6-8B8D-6343797FC7B1}" srcOrd="1" destOrd="0" parTransId="{588796D2-FB43-4069-81C3-47FFBA3A0935}" sibTransId="{17B76AB5-832E-422E-B289-9A23DE8A5257}"/>
    <dgm:cxn modelId="{72CB7E19-BD48-4E51-B5AC-82A3D8D53345}" srcId="{B14CEB91-1CCA-4BC6-8B8D-6343797FC7B1}" destId="{3050ED04-E475-4E79-B521-B6538AD5C8FA}" srcOrd="0" destOrd="0" parTransId="{7E700608-CDFA-4A49-ABE4-A397E5536C4E}" sibTransId="{25D2134D-3BAE-4219-84AA-9CA4B4F4324A}"/>
    <dgm:cxn modelId="{2316DD10-14D3-4AAD-8151-34BD8EB08972}" type="presOf" srcId="{17B76AB5-832E-422E-B289-9A23DE8A5257}" destId="{1169526A-E7E5-4898-8489-8627C4EC5DB8}" srcOrd="0" destOrd="0" presId="urn:microsoft.com/office/officeart/2008/layout/AlternatingHexagons"/>
    <dgm:cxn modelId="{31AC87AE-DB00-4618-880F-8511E9F85E82}" type="presOf" srcId="{49DD46EA-249B-4714-8623-FA16215FC956}" destId="{AE00614D-90D2-42A8-AFC4-C0A6449DF2D6}" srcOrd="0" destOrd="0" presId="urn:microsoft.com/office/officeart/2008/layout/AlternatingHexagons"/>
    <dgm:cxn modelId="{FB78E6D3-4DA6-49F9-B6C8-FABB31E718D3}" type="presOf" srcId="{B95C49CF-078F-4203-9347-775E9096087A}" destId="{EAA04494-7DDB-4998-9632-48A2C57C618E}" srcOrd="0" destOrd="0" presId="urn:microsoft.com/office/officeart/2008/layout/AlternatingHexagons"/>
    <dgm:cxn modelId="{92E34584-870A-4B78-BB77-7414552D4621}" type="presOf" srcId="{3050ED04-E475-4E79-B521-B6538AD5C8FA}" destId="{B9B37D72-DA33-4707-914C-C895139CC9BD}" srcOrd="0" destOrd="0" presId="urn:microsoft.com/office/officeart/2008/layout/AlternatingHexagons"/>
    <dgm:cxn modelId="{9AFEEA65-B2D5-4BF8-AE3C-4CA11A5FC7FE}" type="presParOf" srcId="{AE00614D-90D2-42A8-AFC4-C0A6449DF2D6}" destId="{AB1903F6-14FA-4713-B9B5-56AA2286B319}" srcOrd="0" destOrd="0" presId="urn:microsoft.com/office/officeart/2008/layout/AlternatingHexagons"/>
    <dgm:cxn modelId="{B130889E-A16F-42EC-8BCD-11B717C278B8}" type="presParOf" srcId="{AB1903F6-14FA-4713-B9B5-56AA2286B319}" destId="{2C6BB5AC-9904-42F3-865D-B92ECBB710D7}" srcOrd="0" destOrd="0" presId="urn:microsoft.com/office/officeart/2008/layout/AlternatingHexagons"/>
    <dgm:cxn modelId="{483C3F66-2B00-4BA0-B566-ECAE3E154B6E}" type="presParOf" srcId="{AB1903F6-14FA-4713-B9B5-56AA2286B319}" destId="{2CE4CCDA-1D3C-48E4-A1A0-6EF288851004}" srcOrd="1" destOrd="0" presId="urn:microsoft.com/office/officeart/2008/layout/AlternatingHexagons"/>
    <dgm:cxn modelId="{AA9E8433-BD31-4243-803B-F277EDCB41A2}" type="presParOf" srcId="{AB1903F6-14FA-4713-B9B5-56AA2286B319}" destId="{5505428B-4A3A-4593-AEB0-A93F41405076}" srcOrd="2" destOrd="0" presId="urn:microsoft.com/office/officeart/2008/layout/AlternatingHexagons"/>
    <dgm:cxn modelId="{6B2C9537-2747-42B5-AF09-3864C021D36D}" type="presParOf" srcId="{AB1903F6-14FA-4713-B9B5-56AA2286B319}" destId="{87634792-A14F-42E7-A32E-521E3D37A240}" srcOrd="3" destOrd="0" presId="urn:microsoft.com/office/officeart/2008/layout/AlternatingHexagons"/>
    <dgm:cxn modelId="{8DE71327-E8D2-43C6-A3E6-781938BA503F}" type="presParOf" srcId="{AB1903F6-14FA-4713-B9B5-56AA2286B319}" destId="{EAA04494-7DDB-4998-9632-48A2C57C618E}" srcOrd="4" destOrd="0" presId="urn:microsoft.com/office/officeart/2008/layout/AlternatingHexagons"/>
    <dgm:cxn modelId="{D08AF4B3-53F2-4968-A983-3AD8C8214783}" type="presParOf" srcId="{AE00614D-90D2-42A8-AFC4-C0A6449DF2D6}" destId="{B0B20B58-2B19-465F-8010-ED83DCA8ADE6}" srcOrd="1" destOrd="0" presId="urn:microsoft.com/office/officeart/2008/layout/AlternatingHexagons"/>
    <dgm:cxn modelId="{830750A2-7C74-4477-902D-6427EC3B25FC}" type="presParOf" srcId="{AE00614D-90D2-42A8-AFC4-C0A6449DF2D6}" destId="{EA1394D0-974B-41CF-A395-07AB28CA1128}" srcOrd="2" destOrd="0" presId="urn:microsoft.com/office/officeart/2008/layout/AlternatingHexagons"/>
    <dgm:cxn modelId="{48C1AED2-8A6D-42FA-8413-4440EB593B55}" type="presParOf" srcId="{EA1394D0-974B-41CF-A395-07AB28CA1128}" destId="{4A089415-4ED7-47FC-8894-E63C2E75A4B2}" srcOrd="0" destOrd="0" presId="urn:microsoft.com/office/officeart/2008/layout/AlternatingHexagons"/>
    <dgm:cxn modelId="{D4A0F679-362E-4E05-91B7-84A5A883999E}" type="presParOf" srcId="{EA1394D0-974B-41CF-A395-07AB28CA1128}" destId="{B9B37D72-DA33-4707-914C-C895139CC9BD}" srcOrd="1" destOrd="0" presId="urn:microsoft.com/office/officeart/2008/layout/AlternatingHexagons"/>
    <dgm:cxn modelId="{A3941EE5-147C-4B15-8C52-E11DB4EB2589}" type="presParOf" srcId="{EA1394D0-974B-41CF-A395-07AB28CA1128}" destId="{DB6E68F3-4776-4343-A6B4-94E1FF35C1DA}" srcOrd="2" destOrd="0" presId="urn:microsoft.com/office/officeart/2008/layout/AlternatingHexagons"/>
    <dgm:cxn modelId="{C1AD7EF7-91CB-41B2-9CD5-9FF38863FA11}" type="presParOf" srcId="{EA1394D0-974B-41CF-A395-07AB28CA1128}" destId="{25028558-AE6D-4924-9845-235CC0005B57}" srcOrd="3" destOrd="0" presId="urn:microsoft.com/office/officeart/2008/layout/AlternatingHexagons"/>
    <dgm:cxn modelId="{9BC2DF16-4CC6-49E0-A607-0DF985D1B117}" type="presParOf" srcId="{EA1394D0-974B-41CF-A395-07AB28CA1128}" destId="{1169526A-E7E5-4898-8489-8627C4EC5DB8}" srcOrd="4" destOrd="0" presId="urn:microsoft.com/office/officeart/2008/layout/AlternatingHexagons"/>
    <dgm:cxn modelId="{1FB96287-A32A-4BC9-A142-9E7D80472051}" type="presParOf" srcId="{AE00614D-90D2-42A8-AFC4-C0A6449DF2D6}" destId="{DF81835B-4815-4073-802A-24440F116B88}" srcOrd="3" destOrd="0" presId="urn:microsoft.com/office/officeart/2008/layout/AlternatingHexagons"/>
    <dgm:cxn modelId="{2A506F22-C7CE-458B-9187-E243D8A62D16}" type="presParOf" srcId="{AE00614D-90D2-42A8-AFC4-C0A6449DF2D6}" destId="{F95C263F-862C-474E-B253-1065CFE789B9}" srcOrd="4" destOrd="0" presId="urn:microsoft.com/office/officeart/2008/layout/AlternatingHexagons"/>
    <dgm:cxn modelId="{B94EE07A-0511-440D-B33F-258579E5FF3C}" type="presParOf" srcId="{F95C263F-862C-474E-B253-1065CFE789B9}" destId="{07CCEF3D-AF00-4B30-B2D1-8D75F188209B}" srcOrd="0" destOrd="0" presId="urn:microsoft.com/office/officeart/2008/layout/AlternatingHexagons"/>
    <dgm:cxn modelId="{4D3D2DC9-33F9-4FF3-85E3-6F626F7DB314}" type="presParOf" srcId="{F95C263F-862C-474E-B253-1065CFE789B9}" destId="{E7D7D1A0-3261-4241-B741-F3B3FA52F3C1}" srcOrd="1" destOrd="0" presId="urn:microsoft.com/office/officeart/2008/layout/AlternatingHexagons"/>
    <dgm:cxn modelId="{E3DF368B-6372-4B20-A5D2-72ABBB0A1D8E}" type="presParOf" srcId="{F95C263F-862C-474E-B253-1065CFE789B9}" destId="{CD137972-061D-4403-A533-3D09CD06C87B}" srcOrd="2" destOrd="0" presId="urn:microsoft.com/office/officeart/2008/layout/AlternatingHexagons"/>
    <dgm:cxn modelId="{1E1B74B8-CE28-478F-81AC-119FBE760EB2}" type="presParOf" srcId="{F95C263F-862C-474E-B253-1065CFE789B9}" destId="{8C00F924-75FC-4E6A-92C6-B83C6A45DC3B}" srcOrd="3" destOrd="0" presId="urn:microsoft.com/office/officeart/2008/layout/AlternatingHexagons"/>
    <dgm:cxn modelId="{DE671D21-06C8-4852-8DB6-4A0FB7B937B8}" type="presParOf" srcId="{F95C263F-862C-474E-B253-1065CFE789B9}" destId="{0418965E-8A09-4705-AFCB-0A041D0829F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B9317-9F1B-458D-A96E-70FFC048EF53}">
      <dsp:nvSpPr>
        <dsp:cNvPr id="0" name=""/>
        <dsp:cNvSpPr/>
      </dsp:nvSpPr>
      <dsp:spPr>
        <a:xfrm>
          <a:off x="0" y="935732"/>
          <a:ext cx="871296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67CF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24DF0-4507-4224-9BFE-0A003D231073}">
      <dsp:nvSpPr>
        <dsp:cNvPr id="0" name=""/>
        <dsp:cNvSpPr/>
      </dsp:nvSpPr>
      <dsp:spPr>
        <a:xfrm>
          <a:off x="288033" y="72007"/>
          <a:ext cx="7603354" cy="1287912"/>
        </a:xfrm>
        <a:prstGeom prst="roundRect">
          <a:avLst/>
        </a:prstGeom>
        <a:solidFill>
          <a:srgbClr val="67CF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Российской Федерации от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декабря 2013 г. N 442-ФЗ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"Об основах социального обслуживания граждан в Российской Федерации"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0904" y="134878"/>
        <a:ext cx="7477612" cy="1162170"/>
      </dsp:txXfrm>
    </dsp:sp>
    <dsp:sp modelId="{A69B8468-9D67-4556-90EB-3EA96583650B}">
      <dsp:nvSpPr>
        <dsp:cNvPr id="0" name=""/>
        <dsp:cNvSpPr/>
      </dsp:nvSpPr>
      <dsp:spPr>
        <a:xfrm>
          <a:off x="0" y="2491611"/>
          <a:ext cx="871296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67CF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DE6BE-85F7-40CA-AA5E-37EBBDB32C7D}">
      <dsp:nvSpPr>
        <dsp:cNvPr id="0" name=""/>
        <dsp:cNvSpPr/>
      </dsp:nvSpPr>
      <dsp:spPr>
        <a:xfrm>
          <a:off x="288033" y="1872211"/>
          <a:ext cx="7719236" cy="1096518"/>
        </a:xfrm>
        <a:prstGeom prst="roundRect">
          <a:avLst/>
        </a:prstGeom>
        <a:solidFill>
          <a:srgbClr val="67CF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Москвы от 26.12.2014 N 829-ПП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целях реализации Федерального закона от 28 декабря 2013 г. N 442-ФЗ </a:t>
          </a:r>
          <a:endParaRPr lang="ru-RU" sz="1800" b="1" i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561" y="1925739"/>
        <a:ext cx="7612180" cy="989462"/>
      </dsp:txXfrm>
    </dsp:sp>
    <dsp:sp modelId="{492B19F3-D0DE-4B69-81FA-1EBF6416DD93}">
      <dsp:nvSpPr>
        <dsp:cNvPr id="0" name=""/>
        <dsp:cNvSpPr/>
      </dsp:nvSpPr>
      <dsp:spPr>
        <a:xfrm>
          <a:off x="0" y="4741808"/>
          <a:ext cx="871296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67CF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1CBFC-606C-4D22-80EC-8EB8749B6692}">
      <dsp:nvSpPr>
        <dsp:cNvPr id="0" name=""/>
        <dsp:cNvSpPr/>
      </dsp:nvSpPr>
      <dsp:spPr>
        <a:xfrm>
          <a:off x="360041" y="3456383"/>
          <a:ext cx="7719297" cy="1714976"/>
        </a:xfrm>
        <a:prstGeom prst="roundRect">
          <a:avLst/>
        </a:prstGeom>
        <a:solidFill>
          <a:srgbClr val="67CF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Москвы № 827-ПП от 26 декабря 2014 года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утверждении дополнительного перечня категорий граждан, имеющих право на бесплатное предоставление социальных услуг в городе Москве по формам социального обслуживания, установленным федеральным законодательством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3759" y="3540101"/>
        <a:ext cx="7551861" cy="1547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B3D9D-E39D-455E-A724-EF3F439BB719}">
      <dsp:nvSpPr>
        <dsp:cNvPr id="0" name=""/>
        <dsp:cNvSpPr/>
      </dsp:nvSpPr>
      <dsp:spPr>
        <a:xfrm>
          <a:off x="0" y="260530"/>
          <a:ext cx="8088559" cy="1580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67CF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762" tIns="354076" rIns="6277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если среднедушевой доход семьи ниже 22 711,50 рублей (полуторакратная величина прожиточного минимума),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Инвалидам ВОВ, участникам ВОВ, труженикам тыла, вдовам УВОВ, бывшим несовершеннолетним узникам, участникам обороны Москвы, «Жителям блокадного Ленинграда»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0530"/>
        <a:ext cx="8088559" cy="1580127"/>
      </dsp:txXfrm>
    </dsp:sp>
    <dsp:sp modelId="{B1C4ED4F-CE3E-4E2C-8F74-1CAE860B79C3}">
      <dsp:nvSpPr>
        <dsp:cNvPr id="0" name=""/>
        <dsp:cNvSpPr/>
      </dsp:nvSpPr>
      <dsp:spPr>
        <a:xfrm>
          <a:off x="432046" y="0"/>
          <a:ext cx="5661991" cy="573048"/>
        </a:xfrm>
        <a:prstGeom prst="roundRect">
          <a:avLst/>
        </a:prstGeom>
        <a:solidFill>
          <a:srgbClr val="67CF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10" tIns="0" rIns="2140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БЕСПЛАТНО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0020" y="27974"/>
        <a:ext cx="5606043" cy="517100"/>
      </dsp:txXfrm>
    </dsp:sp>
    <dsp:sp modelId="{F894A87D-5D50-4926-B91E-4F88337C6DC5}">
      <dsp:nvSpPr>
        <dsp:cNvPr id="0" name=""/>
        <dsp:cNvSpPr/>
      </dsp:nvSpPr>
      <dsp:spPr>
        <a:xfrm>
          <a:off x="0" y="2094498"/>
          <a:ext cx="8088559" cy="13126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67CF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762" tIns="354076" rIns="6277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если среднедушевой доход семьи превышает 22 711,50 рублей (150 % величины прожиточного минимума), но не более 50 % от разницы дохода и 150 % величины прожиточного минимума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94498"/>
        <a:ext cx="8088559" cy="1312681"/>
      </dsp:txXfrm>
    </dsp:sp>
    <dsp:sp modelId="{FF4850AB-82F1-44EB-8285-9B3C8F8037E8}">
      <dsp:nvSpPr>
        <dsp:cNvPr id="0" name=""/>
        <dsp:cNvSpPr/>
      </dsp:nvSpPr>
      <dsp:spPr>
        <a:xfrm>
          <a:off x="360037" y="1686876"/>
          <a:ext cx="5661991" cy="665017"/>
        </a:xfrm>
        <a:prstGeom prst="roundRect">
          <a:avLst/>
        </a:prstGeom>
        <a:solidFill>
          <a:srgbClr val="67CF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10" tIns="0" rIns="2140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НА УСЛОВИЯХ ЧАСТИЧНОЙ ОПЛАТЫ	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2500" y="1719339"/>
        <a:ext cx="5597065" cy="600091"/>
      </dsp:txXfrm>
    </dsp:sp>
    <dsp:sp modelId="{74610AD8-BB35-405B-93A0-F7DF25FE1D6A}">
      <dsp:nvSpPr>
        <dsp:cNvPr id="0" name=""/>
        <dsp:cNvSpPr/>
      </dsp:nvSpPr>
      <dsp:spPr>
        <a:xfrm>
          <a:off x="0" y="3737049"/>
          <a:ext cx="8088559" cy="97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67CF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762" tIns="354076" rIns="6277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 остальных случаях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737049"/>
        <a:ext cx="8088559" cy="976500"/>
      </dsp:txXfrm>
    </dsp:sp>
    <dsp:sp modelId="{EF57ECB8-0B58-4C1D-8487-667A1E77AC7A}">
      <dsp:nvSpPr>
        <dsp:cNvPr id="0" name=""/>
        <dsp:cNvSpPr/>
      </dsp:nvSpPr>
      <dsp:spPr>
        <a:xfrm>
          <a:off x="432046" y="3365556"/>
          <a:ext cx="5661991" cy="634983"/>
        </a:xfrm>
        <a:prstGeom prst="roundRect">
          <a:avLst/>
        </a:prstGeom>
        <a:solidFill>
          <a:srgbClr val="67CF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10" tIns="0" rIns="2140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НА УСЛОВИЯХ ПОЛНОЙ ОПЛАТЫ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043" y="3396553"/>
        <a:ext cx="5599997" cy="572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66740-3912-44FB-A945-0BCA258350E7}">
      <dsp:nvSpPr>
        <dsp:cNvPr id="0" name=""/>
        <dsp:cNvSpPr/>
      </dsp:nvSpPr>
      <dsp:spPr>
        <a:xfrm>
          <a:off x="3168356" y="2"/>
          <a:ext cx="1625522" cy="1438261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Гражданин, нуждающийся в социальном обслуживании</a:t>
          </a:r>
          <a:endParaRPr lang="ru-RU" sz="1400" kern="1200" dirty="0"/>
        </a:p>
      </dsp:txBody>
      <dsp:txXfrm>
        <a:off x="3406408" y="210630"/>
        <a:ext cx="1149418" cy="1017005"/>
      </dsp:txXfrm>
    </dsp:sp>
    <dsp:sp modelId="{9B3A9BBF-FB7F-45CC-ADDF-F8B8B1600917}">
      <dsp:nvSpPr>
        <dsp:cNvPr id="0" name=""/>
        <dsp:cNvSpPr/>
      </dsp:nvSpPr>
      <dsp:spPr>
        <a:xfrm rot="1648755">
          <a:off x="4831391" y="324131"/>
          <a:ext cx="587257" cy="485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839606" y="387617"/>
        <a:ext cx="441633" cy="291247"/>
      </dsp:txXfrm>
    </dsp:sp>
    <dsp:sp modelId="{5C3829CA-72C0-4DD2-8FFD-A1FFDAC96F05}">
      <dsp:nvSpPr>
        <dsp:cNvPr id="0" name=""/>
        <dsp:cNvSpPr/>
      </dsp:nvSpPr>
      <dsp:spPr>
        <a:xfrm>
          <a:off x="4644573" y="720078"/>
          <a:ext cx="2409519" cy="1941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Документ, удостоверяющий личность, документы подтверждающие наличие обстоятельств, ухудшающих его жизнедеятельность</a:t>
          </a:r>
          <a:endParaRPr lang="ru-RU" sz="1400" kern="1200" dirty="0"/>
        </a:p>
      </dsp:txBody>
      <dsp:txXfrm>
        <a:off x="4997439" y="1004397"/>
        <a:ext cx="1703787" cy="1372813"/>
      </dsp:txXfrm>
    </dsp:sp>
    <dsp:sp modelId="{0AEFB7D1-9574-4745-A52A-4956A65D1B19}">
      <dsp:nvSpPr>
        <dsp:cNvPr id="0" name=""/>
        <dsp:cNvSpPr/>
      </dsp:nvSpPr>
      <dsp:spPr>
        <a:xfrm rot="5049479">
          <a:off x="6504083" y="2412899"/>
          <a:ext cx="454694" cy="485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6565345" y="2442132"/>
        <a:ext cx="318286" cy="291247"/>
      </dsp:txXfrm>
    </dsp:sp>
    <dsp:sp modelId="{78AA1595-8A54-40C1-AA48-4D887AF545AE}">
      <dsp:nvSpPr>
        <dsp:cNvPr id="0" name=""/>
        <dsp:cNvSpPr/>
      </dsp:nvSpPr>
      <dsp:spPr>
        <a:xfrm>
          <a:off x="4964772" y="2730967"/>
          <a:ext cx="2166711" cy="1805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Оказание содействия в сборе документов</a:t>
          </a:r>
          <a:endParaRPr lang="ru-RU" sz="1600" kern="1200" dirty="0"/>
        </a:p>
      </dsp:txBody>
      <dsp:txXfrm>
        <a:off x="5282079" y="2995381"/>
        <a:ext cx="1532097" cy="1276707"/>
      </dsp:txXfrm>
    </dsp:sp>
    <dsp:sp modelId="{16F2ADF2-823F-4D93-A367-A220F7957BAB}">
      <dsp:nvSpPr>
        <dsp:cNvPr id="0" name=""/>
        <dsp:cNvSpPr/>
      </dsp:nvSpPr>
      <dsp:spPr>
        <a:xfrm rot="9094538">
          <a:off x="5105902" y="4426376"/>
          <a:ext cx="477727" cy="485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5240581" y="4489349"/>
        <a:ext cx="334409" cy="291247"/>
      </dsp:txXfrm>
    </dsp:sp>
    <dsp:sp modelId="{40AFD51C-A0D6-4646-9163-4138423E2E6A}">
      <dsp:nvSpPr>
        <dsp:cNvPr id="0" name=""/>
        <dsp:cNvSpPr/>
      </dsp:nvSpPr>
      <dsp:spPr>
        <a:xfrm>
          <a:off x="2910207" y="3815488"/>
          <a:ext cx="2141815" cy="1874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Признание гражданина нуждающимся в социальном обслуживании; разработка ИППСУ</a:t>
          </a:r>
          <a:endParaRPr lang="ru-RU" sz="1600" kern="1200" dirty="0"/>
        </a:p>
      </dsp:txBody>
      <dsp:txXfrm>
        <a:off x="3223869" y="4089933"/>
        <a:ext cx="1514491" cy="1325135"/>
      </dsp:txXfrm>
    </dsp:sp>
    <dsp:sp modelId="{A90E0EFF-C9E9-4661-BD5F-036206BF886D}">
      <dsp:nvSpPr>
        <dsp:cNvPr id="0" name=""/>
        <dsp:cNvSpPr/>
      </dsp:nvSpPr>
      <dsp:spPr>
        <a:xfrm rot="12565654">
          <a:off x="2291626" y="4437953"/>
          <a:ext cx="525765" cy="485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2427856" y="4570810"/>
        <a:ext cx="380141" cy="291247"/>
      </dsp:txXfrm>
    </dsp:sp>
    <dsp:sp modelId="{C142DB4A-21DB-474E-81B9-3DCFFA418792}">
      <dsp:nvSpPr>
        <dsp:cNvPr id="0" name=""/>
        <dsp:cNvSpPr/>
      </dsp:nvSpPr>
      <dsp:spPr>
        <a:xfrm>
          <a:off x="1046803" y="2806407"/>
          <a:ext cx="2035844" cy="1730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Заключение договора на оказание социальных услуг с поставщиком</a:t>
          </a:r>
          <a:endParaRPr lang="ru-RU" sz="1600" kern="1200" dirty="0"/>
        </a:p>
      </dsp:txBody>
      <dsp:txXfrm>
        <a:off x="1344945" y="3059774"/>
        <a:ext cx="1439560" cy="1223364"/>
      </dsp:txXfrm>
    </dsp:sp>
    <dsp:sp modelId="{6DB4D99A-2DE1-4CCB-9C6E-45A5AF86B816}">
      <dsp:nvSpPr>
        <dsp:cNvPr id="0" name=""/>
        <dsp:cNvSpPr/>
      </dsp:nvSpPr>
      <dsp:spPr>
        <a:xfrm rot="16262611">
          <a:off x="1873059" y="2353747"/>
          <a:ext cx="422495" cy="485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935279" y="2514193"/>
        <a:ext cx="295747" cy="291247"/>
      </dsp:txXfrm>
    </dsp:sp>
    <dsp:sp modelId="{8A772320-86EB-47CD-808C-367A386A6975}">
      <dsp:nvSpPr>
        <dsp:cNvPr id="0" name=""/>
        <dsp:cNvSpPr/>
      </dsp:nvSpPr>
      <dsp:spPr>
        <a:xfrm>
          <a:off x="1080125" y="720082"/>
          <a:ext cx="2046602" cy="1653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Оказание социальной услуги, в соответствии с ИППСУ</a:t>
          </a:r>
          <a:endParaRPr lang="ru-RU" sz="1600" kern="1200" dirty="0"/>
        </a:p>
      </dsp:txBody>
      <dsp:txXfrm>
        <a:off x="1379843" y="962218"/>
        <a:ext cx="1447166" cy="1169138"/>
      </dsp:txXfrm>
    </dsp:sp>
    <dsp:sp modelId="{C5788544-F315-4599-BE64-083714EDB98A}">
      <dsp:nvSpPr>
        <dsp:cNvPr id="0" name=""/>
        <dsp:cNvSpPr/>
      </dsp:nvSpPr>
      <dsp:spPr>
        <a:xfrm rot="9732775" flipH="1" flipV="1">
          <a:off x="2652998" y="381329"/>
          <a:ext cx="552771" cy="520571"/>
        </a:xfrm>
        <a:prstGeom prst="right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00000">
        <a:off x="2656731" y="509297"/>
        <a:ext cx="396600" cy="312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B5AC-9904-42F3-865D-B92ECBB710D7}">
      <dsp:nvSpPr>
        <dsp:cNvPr id="0" name=""/>
        <dsp:cNvSpPr/>
      </dsp:nvSpPr>
      <dsp:spPr>
        <a:xfrm rot="5400000">
          <a:off x="2306220" y="98694"/>
          <a:ext cx="1505924" cy="1310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ОСЗН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08270" y="235482"/>
        <a:ext cx="901823" cy="1036578"/>
      </dsp:txXfrm>
    </dsp:sp>
    <dsp:sp modelId="{2CE4CCDA-1D3C-48E4-A1A0-6EF288851004}">
      <dsp:nvSpPr>
        <dsp:cNvPr id="0" name=""/>
        <dsp:cNvSpPr/>
      </dsp:nvSpPr>
      <dsp:spPr>
        <a:xfrm>
          <a:off x="3754016" y="301994"/>
          <a:ext cx="1680611" cy="90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04494-7DDB-4998-9632-48A2C57C618E}">
      <dsp:nvSpPr>
        <dsp:cNvPr id="0" name=""/>
        <dsp:cNvSpPr/>
      </dsp:nvSpPr>
      <dsp:spPr>
        <a:xfrm rot="5400000">
          <a:off x="891254" y="98694"/>
          <a:ext cx="1505924" cy="1310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Библиотеки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93304" y="235482"/>
        <a:ext cx="901823" cy="1036578"/>
      </dsp:txXfrm>
    </dsp:sp>
    <dsp:sp modelId="{4A089415-4ED7-47FC-8894-E63C2E75A4B2}">
      <dsp:nvSpPr>
        <dsp:cNvPr id="0" name=""/>
        <dsp:cNvSpPr/>
      </dsp:nvSpPr>
      <dsp:spPr>
        <a:xfrm rot="5400000">
          <a:off x="1596026" y="1376923"/>
          <a:ext cx="1505924" cy="1310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Музыкальные  школы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898076" y="1513711"/>
        <a:ext cx="901823" cy="1036578"/>
      </dsp:txXfrm>
    </dsp:sp>
    <dsp:sp modelId="{B9B37D72-DA33-4707-914C-C895139CC9BD}">
      <dsp:nvSpPr>
        <dsp:cNvPr id="0" name=""/>
        <dsp:cNvSpPr/>
      </dsp:nvSpPr>
      <dsp:spPr>
        <a:xfrm>
          <a:off x="13300" y="1580222"/>
          <a:ext cx="1626398" cy="90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 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00" y="1580222"/>
        <a:ext cx="1626398" cy="903554"/>
      </dsp:txXfrm>
    </dsp:sp>
    <dsp:sp modelId="{1169526A-E7E5-4898-8489-8627C4EC5DB8}">
      <dsp:nvSpPr>
        <dsp:cNvPr id="0" name=""/>
        <dsp:cNvSpPr/>
      </dsp:nvSpPr>
      <dsp:spPr>
        <a:xfrm rot="5400000">
          <a:off x="3010993" y="1376923"/>
          <a:ext cx="1505924" cy="1310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Управа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313043" y="1513711"/>
        <a:ext cx="901823" cy="1036578"/>
      </dsp:txXfrm>
    </dsp:sp>
    <dsp:sp modelId="{07CCEF3D-AF00-4B30-B2D1-8D75F188209B}">
      <dsp:nvSpPr>
        <dsp:cNvPr id="0" name=""/>
        <dsp:cNvSpPr/>
      </dsp:nvSpPr>
      <dsp:spPr>
        <a:xfrm rot="5400000">
          <a:off x="2306220" y="2655151"/>
          <a:ext cx="1505924" cy="1310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Храм </a:t>
          </a:r>
          <a:r>
            <a:rPr lang="ru-RU" sz="1200" kern="1200" smtClean="0">
              <a:latin typeface="Times New Roman" pitchFamily="18" charset="0"/>
              <a:cs typeface="Times New Roman" pitchFamily="18" charset="0"/>
            </a:rPr>
            <a:t>Новомученников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и Исповедников Российских в Строгино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08270" y="2791939"/>
        <a:ext cx="901823" cy="1036578"/>
      </dsp:txXfrm>
    </dsp:sp>
    <dsp:sp modelId="{E7D7D1A0-3261-4241-B741-F3B3FA52F3C1}">
      <dsp:nvSpPr>
        <dsp:cNvPr id="0" name=""/>
        <dsp:cNvSpPr/>
      </dsp:nvSpPr>
      <dsp:spPr>
        <a:xfrm>
          <a:off x="3754016" y="2858451"/>
          <a:ext cx="1680611" cy="90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965E-8A09-4705-AFCB-0A041D0829F6}">
      <dsp:nvSpPr>
        <dsp:cNvPr id="0" name=""/>
        <dsp:cNvSpPr/>
      </dsp:nvSpPr>
      <dsp:spPr>
        <a:xfrm rot="5400000">
          <a:off x="874864" y="2617985"/>
          <a:ext cx="1505924" cy="1310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ЦДТ «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Строгино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76914" y="2754773"/>
        <a:ext cx="901823" cy="1036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0.89238</cdr:x>
      <cdr:y>0.46814</cdr:y>
    </cdr:from>
    <cdr:to>
      <cdr:x>1</cdr:x>
      <cdr:y>0.65991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04856" y="22322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0.86441</cdr:x>
      <cdr:y>0.33223</cdr:y>
    </cdr:from>
    <cdr:to>
      <cdr:x>0.99153</cdr:x>
      <cdr:y>0.70977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44816" y="1584176"/>
          <a:ext cx="1080120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к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оличество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человек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0.69691</cdr:x>
      <cdr:y>0.2695</cdr:y>
    </cdr:from>
    <cdr:to>
      <cdr:x>0.74629</cdr:x>
      <cdr:y>0.30492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20480" y="1643452"/>
          <a:ext cx="306130" cy="21599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0.31452</cdr:x>
      <cdr:y>0</cdr:y>
    </cdr:from>
    <cdr:to>
      <cdr:x>0.70295</cdr:x>
      <cdr:y>0.06829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-1268760"/>
          <a:ext cx="3468286" cy="368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0.82258</cdr:x>
      <cdr:y>0.63889</cdr:y>
    </cdr:from>
    <cdr:to>
      <cdr:x>0.99194</cdr:x>
      <cdr:y>0.87081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44816" y="3312368"/>
          <a:ext cx="1512168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0.83065</cdr:x>
      <cdr:y>0.63889</cdr:y>
    </cdr:from>
    <cdr:to>
      <cdr:x>1</cdr:x>
      <cdr:y>0.85692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16824" y="3312368"/>
          <a:ext cx="1512168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Количество человек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0.72807</cdr:x>
      <cdr:y>0.63426</cdr:y>
    </cdr:from>
    <cdr:to>
      <cdr:x>1</cdr:x>
      <cdr:y>0.82602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4" y="3024336"/>
          <a:ext cx="223224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Количество человек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0.77193</cdr:x>
      <cdr:y>0.64936</cdr:y>
    </cdr:from>
    <cdr:to>
      <cdr:x>0.80702</cdr:x>
      <cdr:y>0.69466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336704" y="3096344"/>
          <a:ext cx="288032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0.04949</cdr:x>
      <cdr:y>0.29897</cdr:y>
    </cdr:from>
    <cdr:to>
      <cdr:x>0.24631</cdr:x>
      <cdr:y>0.45083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253" y="1800200"/>
          <a:ext cx="177849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Количество услуг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0.03356</cdr:x>
      <cdr:y>0.31093</cdr:y>
    </cdr:from>
    <cdr:to>
      <cdr:x>0.06543</cdr:x>
      <cdr:y>0.34681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03237" y="1872208"/>
          <a:ext cx="288032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830E3-7D45-4580-B847-A9C6337736BA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23F4D-FD06-49C2-8C35-95A686394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87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450" cy="497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183" y="0"/>
            <a:ext cx="2930450" cy="497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A02F2-EF17-4AFB-AFC2-3FB51AE0C57C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729" y="4723373"/>
            <a:ext cx="5407706" cy="44737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50"/>
            <a:ext cx="2930450" cy="497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183" y="9443350"/>
            <a:ext cx="2930450" cy="497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8FC5B-D771-4AE9-A378-AD14BAAFB6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28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1588" y="0"/>
            <a:ext cx="9145588" cy="6742113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60"/>
              </a:lnSpc>
              <a:buNone/>
            </a:pPr>
            <a:r>
              <a:rPr lang="ru-RU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Информация об итогах      работы за 2015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«Строгино» </a:t>
            </a: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Государственного бюджетного учреждения города Москвы Территориального Центра Социального обслуживания </a:t>
            </a: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«Щукино»</a:t>
            </a:r>
            <a:endParaRPr lang="ru-RU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512511" cy="792088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ОПТИМИЗАЦИЯ ФИЛИАЛА «Строгино»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211960" y="1340768"/>
            <a:ext cx="4691062" cy="4784725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Введена новая система нормирования и оплаты труда социальных работников.</a:t>
            </a:r>
          </a:p>
          <a:p>
            <a:pPr algn="just"/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участков обслуживания работников по территориальному признаку.</a:t>
            </a:r>
          </a:p>
          <a:p>
            <a:pPr algn="just"/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Создание условий, необходимых для внедрения рациональных, организационных, технологических и трудовых процессов, улучшение организации труда.</a:t>
            </a:r>
          </a:p>
          <a:p>
            <a:pPr algn="just"/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95536" y="1412776"/>
            <a:ext cx="3611563" cy="381635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2015 год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реорганизация четырех отделений надомного обслуживания 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Сокращение административного аппарата.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системы внутреннего аудита.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Объем оказываемых услуг при этом сохранился.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2" y="5041304"/>
            <a:ext cx="1584176" cy="15841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СОЦИАЛЬНОЕ ОБСЛУЖИВАНИЕ НА ДОМУ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48680"/>
            <a:ext cx="8507288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625937"/>
              </p:ext>
            </p:extLst>
          </p:nvPr>
        </p:nvGraphicFramePr>
        <p:xfrm>
          <a:off x="539552" y="980728"/>
          <a:ext cx="81369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Двойная стрелка вверх/вниз 5"/>
          <p:cNvSpPr/>
          <p:nvPr/>
        </p:nvSpPr>
        <p:spPr>
          <a:xfrm flipH="1">
            <a:off x="4443295" y="2451043"/>
            <a:ext cx="216024" cy="23042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ПРОГРАММА ПРЕДОСТАВЛЕНИЯ СОЦИАЛЬНЫХ УСЛУГ ВКЛЮЧАЕТ: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6984776" cy="45365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форму социального обслуживания,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виды, объем, периодичность, условия, сроки предоставления социальных услуг,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перечень рекомендуемых поставщиков социальных услуг,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социальному сопровождению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2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СРОЧНАЯ СОЦИАЛЬНАЯ ПОМОЩЬ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2015 году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получили помощь - 8198 человек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сумму 9 750,563 тысяч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26799553"/>
              </p:ext>
            </p:extLst>
          </p:nvPr>
        </p:nvGraphicFramePr>
        <p:xfrm>
          <a:off x="467544" y="1628800"/>
          <a:ext cx="820891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415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СЕКТОР ОКАЗАНИЯ РАЗОВЫХ УСЛУГ «МОБИЛЬНАЯ СОЦИАЛЬНАЯ СЛУЖБА»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В 2015 году </a:t>
            </a:r>
            <a:r>
              <a:rPr lang="ru-RU" sz="2400" dirty="0" smtClean="0"/>
              <a:t>обратилось 840 человек, </a:t>
            </a:r>
          </a:p>
          <a:p>
            <a:pPr marL="0" indent="0" algn="ctr">
              <a:buNone/>
            </a:pPr>
            <a:r>
              <a:rPr lang="ru-RU" sz="2400" dirty="0" smtClean="0"/>
              <a:t>оказано услуг 3278 услуг .</a:t>
            </a:r>
            <a:endParaRPr lang="ru-RU" sz="2400" dirty="0" smtClean="0"/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07205566"/>
              </p:ext>
            </p:extLst>
          </p:nvPr>
        </p:nvGraphicFramePr>
        <p:xfrm>
          <a:off x="92299" y="2204864"/>
          <a:ext cx="9036496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5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854" y="188640"/>
            <a:ext cx="8229600" cy="13681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ПЛАТНЫЕ СОЦИАЛЬНЫЕ УСЛУГИ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увеличение объема платных услуг в 2015 году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0429078"/>
              </p:ext>
            </p:extLst>
          </p:nvPr>
        </p:nvGraphicFramePr>
        <p:xfrm>
          <a:off x="467544" y="1600201"/>
          <a:ext cx="7344816" cy="298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4365104"/>
            <a:ext cx="7796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Получателями дополнительных платных услуг могут являться как лица, </a:t>
            </a:r>
          </a:p>
          <a:p>
            <a:r>
              <a:rPr lang="ru-RU" dirty="0" smtClean="0"/>
              <a:t>состоящие на надомном обслуживании, так и неработающие жители района</a:t>
            </a:r>
          </a:p>
          <a:p>
            <a:r>
              <a:rPr lang="ru-RU" dirty="0" smtClean="0"/>
              <a:t>Строгино, являющиеся инвалидами или пенсионерами .</a:t>
            </a:r>
          </a:p>
          <a:p>
            <a:r>
              <a:rPr lang="ru-RU" dirty="0" smtClean="0"/>
              <a:t>* -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402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ДНЕВНОГО ПРЕБЫВАНИЯ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1146455"/>
              </p:ext>
            </p:extLst>
          </p:nvPr>
        </p:nvGraphicFramePr>
        <p:xfrm>
          <a:off x="323528" y="908720"/>
          <a:ext cx="8496944" cy="5113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846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7544" y="908720"/>
            <a:ext cx="3240360" cy="17281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 </a:t>
            </a:r>
          </a:p>
          <a:p>
            <a:pPr algn="ctr"/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 дольше века длится день»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68478" y="6331223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5" y="1"/>
            <a:ext cx="8930901" cy="8367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2015 ГОДУ РАЗРАБОТАНЫ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ВНЕДРЕНЫ НОВЫЕ ПРОЕКТЫ и ПРОГРАММЫ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24672" y="1412776"/>
            <a:ext cx="4589489" cy="60017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49897"/>
            <a:ext cx="1141685" cy="853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1082185"/>
            <a:ext cx="435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ИННОВАЦИОННЫЕ ПРОЕКТЫ ДЛЯ ЛИЦ, СОСТОЯЩИХ 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НАДОМНОМ ОБСЛУЖИВАНИИ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101" y="2878500"/>
            <a:ext cx="3096344" cy="1733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«Азы английского языка»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63" y="2923197"/>
            <a:ext cx="1248425" cy="830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67544" y="4948144"/>
            <a:ext cx="3132348" cy="15841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«Разные люди»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2843" y="2132856"/>
            <a:ext cx="3384376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Радуга Жизни» </a:t>
            </a:r>
          </a:p>
          <a:p>
            <a:pPr algn="ctr"/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37" y="2162999"/>
            <a:ext cx="2958582" cy="158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73" y="5085184"/>
            <a:ext cx="1325545" cy="9941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128906" y="4797152"/>
            <a:ext cx="3618656" cy="17351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«Танцы народов мира»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948144"/>
            <a:ext cx="1768475" cy="1182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81948" y="914500"/>
            <a:ext cx="4211960" cy="3703667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63408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В рамках межведомственного взаимодействия на основании соглашений о сотрудничестве, а также в форме волонтерской помощи филиал «Строгино» организует встречи , реализует программы и проводит мероприятия с организациями и общественными объединениями района «Строгино».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02003660"/>
              </p:ext>
            </p:extLst>
          </p:nvPr>
        </p:nvGraphicFramePr>
        <p:xfrm>
          <a:off x="-828600" y="2284562"/>
          <a:ext cx="5447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60104"/>
            <a:ext cx="609600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3635896" y="3497387"/>
            <a:ext cx="2016224" cy="15841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Филиал «Строгино»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88832" cy="57606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ФАЙНДРАЙЗИНГ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0084787"/>
              </p:ext>
            </p:extLst>
          </p:nvPr>
        </p:nvGraphicFramePr>
        <p:xfrm>
          <a:off x="395536" y="2314040"/>
          <a:ext cx="8229600" cy="334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8298" y="83671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 привлечения сторонних ресурсов на некоммерческие и благотворительные проекты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Оказана благотворительная помощь населению в виде продуктовой помощи,  абсорбирующего белья, подарки и цветы для ветеранов</a:t>
            </a:r>
          </a:p>
        </p:txBody>
      </p:sp>
    </p:spTree>
    <p:extLst>
      <p:ext uri="{BB962C8B-B14F-4D97-AF65-F5344CB8AC3E}">
        <p14:creationId xmlns:p14="http://schemas.microsoft.com/office/powerpoint/2010/main" val="3800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02065494"/>
              </p:ext>
            </p:extLst>
          </p:nvPr>
        </p:nvGraphicFramePr>
        <p:xfrm>
          <a:off x="179512" y="908720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7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УРОВНЯ СОТРУДНИКОВ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2015 году курсы повышения квалификации разных уровней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прошли 16 человек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второе высшее образование в магистратуре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РГСУ – 2 человека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ИПК – 8 человек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высшее образование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РГСУ – 6 человек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7848872" cy="129614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ОТКРЫТОСТЬ И ДОСТУПНОСТЬ ИНФОРМАЦИИ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Официальный сайт ГБУ ТЦСО «Щукино»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tcso-schukino.ru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сети :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" r="7571" b="3368"/>
          <a:stretch/>
        </p:blipFill>
        <p:spPr bwMode="auto">
          <a:xfrm>
            <a:off x="251520" y="1700808"/>
            <a:ext cx="5256584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09654"/>
            <a:ext cx="3055953" cy="203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81029"/>
            <a:ext cx="2957686" cy="3976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359535"/>
            <a:ext cx="2507456" cy="854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10" y="476672"/>
            <a:ext cx="1414241" cy="195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32" y="3717032"/>
            <a:ext cx="3552131" cy="261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93" y="1184394"/>
            <a:ext cx="1239880" cy="53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6" b="38379"/>
          <a:stretch/>
        </p:blipFill>
        <p:spPr bwMode="auto">
          <a:xfrm>
            <a:off x="3902242" y="1133335"/>
            <a:ext cx="1365250" cy="39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/>
          <a:stretch/>
        </p:blipFill>
        <p:spPr bwMode="auto">
          <a:xfrm>
            <a:off x="5289593" y="1052736"/>
            <a:ext cx="16255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7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93" y="116632"/>
            <a:ext cx="8034039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независимой оценки качества работы ГБУ  ТЦСО «Щукино» в 2015 году.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3" y="1196752"/>
            <a:ext cx="8100392" cy="51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8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69560" cy="58945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НА 2016 ГОД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196752"/>
            <a:ext cx="7056784" cy="53285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социальной активности жителей района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жителей района об изменении законодательства в сфере социального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обслуживания. Повышение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информированности населения  в предоставлении социальных услуг на платной и бесплатной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Дальнейшее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принятых социальных программ  и внедрение новых инновационных проектов и программ для улучшения качества жизни получателей социальных услуг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ассортимента социальных услуг за счет оказания платных социальных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услуг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отделения детской социальной реабилитации </a:t>
            </a:r>
          </a:p>
        </p:txBody>
      </p:sp>
    </p:spTree>
    <p:extLst>
      <p:ext uri="{BB962C8B-B14F-4D97-AF65-F5344CB8AC3E}">
        <p14:creationId xmlns:p14="http://schemas.microsoft.com/office/powerpoint/2010/main" val="5003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повышения социальной активности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жителей Северо-западного Административного округа города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16" y="2066626"/>
            <a:ext cx="5381874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51027"/>
            <a:ext cx="908122" cy="127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018109" cy="17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51" y="3212976"/>
            <a:ext cx="771755" cy="47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18704" r="7548" b="11653"/>
          <a:stretch/>
        </p:blipFill>
        <p:spPr bwMode="auto">
          <a:xfrm>
            <a:off x="323528" y="4125416"/>
            <a:ext cx="3532806" cy="21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3610291"/>
            <a:ext cx="203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1" y="4017404"/>
            <a:ext cx="3682686" cy="2399928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69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1549" y="2492896"/>
            <a:ext cx="7338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229600" cy="86409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КАРТОТЕЧНОМ УЧЕТЕ В филиале «Строгино»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17851 человек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0322210"/>
              </p:ext>
            </p:extLst>
          </p:nvPr>
        </p:nvGraphicFramePr>
        <p:xfrm>
          <a:off x="1835696" y="1052736"/>
          <a:ext cx="721114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5738251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323528" y="260648"/>
            <a:ext cx="82296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РАЙОНА СТРОГИНО составляет 110571человек 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442 –ФЗ УСЛУГИ ОКАЗЫВАЮТСЯ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76200887"/>
              </p:ext>
            </p:extLst>
          </p:nvPr>
        </p:nvGraphicFramePr>
        <p:xfrm>
          <a:off x="251520" y="1268760"/>
          <a:ext cx="80885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99290" cy="86409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«СТРОГИНО» ГБУ ТЦСО «ЩУКИНО»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99290" cy="414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2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08912" cy="86409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СРАВНИТЕЛЬНЫЙ АНАЛИЗ 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КОЛИЧЕСТВА ПОЛУЧАТЕЛЕЙ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 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27768045"/>
              </p:ext>
            </p:extLst>
          </p:nvPr>
        </p:nvGraphicFramePr>
        <p:xfrm>
          <a:off x="467544" y="1484784"/>
          <a:ext cx="8496944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01" y="44624"/>
            <a:ext cx="8229600" cy="63408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ПРИЗНАНИЕ ГРАЖДАН НУЖДАЮЩИМИСЯ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78418"/>
            <a:ext cx="504056" cy="2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66205"/>
            <a:ext cx="9036496" cy="5947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Осуществляется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межведомственной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комиссией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вопросам оказания  адресной социальной помощи нуждающимся жителям района Строгино СЗАО города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Москвы.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основании представленных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документов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рассматриваются вопросы оказания видов адресной помощи 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материальная                                   - продовольственные  сертификаты  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- продуктовая 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- горячие обеды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- вещевая	                               - товары  длительного  пользования</a:t>
            </a:r>
          </a:p>
          <a:p>
            <a:pPr marL="0" indent="0" algn="r">
              <a:buNone/>
            </a:pP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обратилось 4143 человека</a:t>
            </a:r>
          </a:p>
          <a:p>
            <a:pPr marL="0" indent="0" algn="r">
              <a:buNone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ризнано нуждающимися 4038 человек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70833"/>
            <a:ext cx="504056" cy="2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88885"/>
            <a:ext cx="504056" cy="2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84194"/>
            <a:ext cx="1920602" cy="10576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9753"/>
            <a:ext cx="506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9286"/>
            <a:ext cx="506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08365"/>
            <a:ext cx="506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72648106"/>
              </p:ext>
            </p:extLst>
          </p:nvPr>
        </p:nvGraphicFramePr>
        <p:xfrm>
          <a:off x="251520" y="2937676"/>
          <a:ext cx="6199484" cy="609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40152" y="4221088"/>
            <a:ext cx="288032" cy="21602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2015 ГОДУ ЕЖЕКВАРТАЛЬНО ПРОВОДИЛСЯ МОНИТОРИНГ 3820 жителей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96989272"/>
              </p:ext>
            </p:extLst>
          </p:nvPr>
        </p:nvGraphicFramePr>
        <p:xfrm>
          <a:off x="251520" y="1397000"/>
          <a:ext cx="8496944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81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2015 ГОДУ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СОЦИАЛЬНОЙ РЕАБИЛИТАЦИИ ОКАЗАЛО УСЛУГИ 1432 ИНВАЛИДАМ РАЙОНА СТРОГИНО.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1220434"/>
              </p:ext>
            </p:extLst>
          </p:nvPr>
        </p:nvGraphicFramePr>
        <p:xfrm>
          <a:off x="107504" y="1412776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6003</TotalTime>
  <Words>735</Words>
  <Application>Microsoft Office PowerPoint</Application>
  <PresentationFormat>Экран (4:3)</PresentationFormat>
  <Paragraphs>199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Информация об итогах      работы за 2015 год  филиала «Строгино»       Государственного бюджетного учреждения города Москвы Территориального Центра Социального обслуживания «Щукино»</vt:lpstr>
      <vt:lpstr>НОРМАТИВНО-ПРАВОВАЯ БАЗА</vt:lpstr>
      <vt:lpstr>НА КАРТОТЕЧНОМ УЧЕТЕ В филиале «Строгино» СОСТОИТ 17851 человек</vt:lpstr>
      <vt:lpstr>В СООТВЕТСТВИИ С 442 –ФЗ УСЛУГИ ОКАЗЫВАЮТСЯ</vt:lpstr>
      <vt:lpstr>ФИЛИАЛ «СТРОГИНО» ГБУ ТЦСО «ЩУКИНО»</vt:lpstr>
      <vt:lpstr>СРАВНИТЕЛЬНЫЙ АНАЛИЗ  КОЛИЧЕСТВА ПОЛУЧАТЕЛЕЙ СОЦИАЛЬНЫХ УСЛУГ </vt:lpstr>
      <vt:lpstr>ПРИЗНАНИЕ ГРАЖДАН НУЖДАЮЩИМИСЯ</vt:lpstr>
      <vt:lpstr>В 2015 ГОДУ ЕЖЕКВАРТАЛЬНО ПРОВОДИЛСЯ МОНИТОРИНГ 3820 жителей</vt:lpstr>
      <vt:lpstr>В 2015 ГОДУ ОТДЕЛЕНИЕ СОЦИАЛЬНОЙ РЕАБИЛИТАЦИИ ОКАЗАЛО УСЛУГИ 1432 ИНВАЛИДАМ РАЙОНА СТРОГИНО.</vt:lpstr>
      <vt:lpstr>ОПТИМИЗАЦИЯ ФИЛИАЛА «Строгино»</vt:lpstr>
      <vt:lpstr> СОЦИАЛЬНОЕ ОБСЛУЖИВАНИЕ НА ДОМУ</vt:lpstr>
      <vt:lpstr>ИНДИВИДУАЛЬНАЯ ПРОГРАММА ПРЕДОСТАВЛЕНИЯ СОЦИАЛЬНЫХ УСЛУГ ВКЛЮЧАЕТ:</vt:lpstr>
      <vt:lpstr> СРОЧНАЯ СОЦИАЛЬНАЯ ПОМОЩЬ  В 2015 году получили помощь - 8198 человек на сумму 9 750,563 тысяч рублей</vt:lpstr>
      <vt:lpstr>СЕКТОР ОКАЗАНИЯ РАЗОВЫХ УСЛУГ «МОБИЛЬНАЯ СОЦИАЛЬНАЯ СЛУЖБА»</vt:lpstr>
      <vt:lpstr>ПЛАТНЫЕ СОЦИАЛЬНЫЕ УСЛУГИ  увеличение объема платных услуг в 2015 году</vt:lpstr>
      <vt:lpstr>ОТДЕЛЕНИЕ ДНЕВНОГО ПРЕБЫВАНИЯ</vt:lpstr>
      <vt:lpstr>В 2015 ГОДУ РАЗРАБОТАНЫ И ВНЕДРЕНЫ НОВЫЕ ПРОЕКТЫ и ПРОГРАММЫ</vt:lpstr>
      <vt:lpstr>СОЦИАЛЬНЫЕ ПАРТНЕРЫ</vt:lpstr>
      <vt:lpstr>ФАЙНДРАЙЗИНГ  </vt:lpstr>
      <vt:lpstr>ПОВЫШЕНИЕ ПРОФЕССИОНАЛЬНОГО УРОВНЯ СОТРУДНИКОВ</vt:lpstr>
      <vt:lpstr>ОТКРЫТОСТЬ И ДОСТУПНОСТЬ ИНФОРМАЦИИ Официальный сайт ГБУ ТЦСО «Щукино»  www.tcso-schukino.ru  социальные сети :</vt:lpstr>
      <vt:lpstr>Результаты независимой оценки качества работы ГБУ  ТЦСО «Щукино» в 2015 году. </vt:lpstr>
      <vt:lpstr>ЗАДАЧИ НА 2016 ГОД</vt:lpstr>
      <vt:lpstr>Программа повышения социальной активности  жителей Северо-западного Административного округа города Москвы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итогах работы ГБУ ТЦСО «Щукино» филиала «Строгино» за 2015 год</dc:title>
  <dc:creator>CSO</dc:creator>
  <cp:lastModifiedBy>CSO</cp:lastModifiedBy>
  <cp:revision>436</cp:revision>
  <cp:lastPrinted>2016-02-26T08:23:28Z</cp:lastPrinted>
  <dcterms:created xsi:type="dcterms:W3CDTF">2015-12-31T07:25:41Z</dcterms:created>
  <dcterms:modified xsi:type="dcterms:W3CDTF">2016-03-01T13:17:15Z</dcterms:modified>
</cp:coreProperties>
</file>